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5"/>
  </p:notesMasterIdLst>
  <p:sldIdLst>
    <p:sldId id="256" r:id="rId3"/>
    <p:sldId id="261" r:id="rId4"/>
    <p:sldId id="262" r:id="rId5"/>
    <p:sldId id="263" r:id="rId6"/>
    <p:sldId id="257" r:id="rId7"/>
    <p:sldId id="267" r:id="rId8"/>
    <p:sldId id="478" r:id="rId9"/>
    <p:sldId id="435" r:id="rId10"/>
    <p:sldId id="485" r:id="rId11"/>
    <p:sldId id="414" r:id="rId12"/>
    <p:sldId id="433" r:id="rId13"/>
    <p:sldId id="479" r:id="rId14"/>
    <p:sldId id="480" r:id="rId15"/>
    <p:sldId id="481" r:id="rId16"/>
    <p:sldId id="482" r:id="rId17"/>
    <p:sldId id="483" r:id="rId18"/>
    <p:sldId id="484" r:id="rId19"/>
    <p:sldId id="488" r:id="rId20"/>
    <p:sldId id="376" r:id="rId21"/>
    <p:sldId id="489" r:id="rId22"/>
    <p:sldId id="486" r:id="rId23"/>
    <p:sldId id="492" r:id="rId24"/>
    <p:sldId id="493" r:id="rId25"/>
    <p:sldId id="494" r:id="rId26"/>
    <p:sldId id="495" r:id="rId27"/>
    <p:sldId id="496" r:id="rId28"/>
    <p:sldId id="497" r:id="rId29"/>
    <p:sldId id="457" r:id="rId30"/>
    <p:sldId id="490" r:id="rId31"/>
    <p:sldId id="491" r:id="rId32"/>
    <p:sldId id="436" r:id="rId33"/>
    <p:sldId id="297" r:id="rId34"/>
    <p:sldId id="365" r:id="rId35"/>
    <p:sldId id="348" r:id="rId36"/>
    <p:sldId id="264" r:id="rId37"/>
    <p:sldId id="388" r:id="rId38"/>
    <p:sldId id="380" r:id="rId39"/>
    <p:sldId id="402" r:id="rId40"/>
    <p:sldId id="413" r:id="rId41"/>
    <p:sldId id="375" r:id="rId42"/>
    <p:sldId id="411" r:id="rId43"/>
    <p:sldId id="386"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64859" autoAdjust="0"/>
  </p:normalViewPr>
  <p:slideViewPr>
    <p:cSldViewPr snapToGrid="0">
      <p:cViewPr varScale="1">
        <p:scale>
          <a:sx n="50" d="100"/>
          <a:sy n="50" d="100"/>
        </p:scale>
        <p:origin x="44"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yncedreview.com/2019/06/19/mnist-reborn-restored-and-expanded-additional-50k-training-sampl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2l.ai/chapter_computer-vision/rcnn.html#fig-mask-r-cn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ro.medium.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zone.com/articles/working-principles-of-generative-adversarial-netwo"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006EC3"/>
                </a:solidFill>
                <a:effectLst/>
                <a:latin typeface="Roboto" panose="02000000000000000000" pitchFamily="2" charset="0"/>
                <a:hlinkClick r:id="rId3"/>
              </a:rPr>
              <a:t>https://syncedreview.com/2019/06/19/mnist-reborn-restored-and-expanded-additional-50k-training-samples/</a:t>
            </a:r>
            <a:endParaRPr lang="en-US" dirty="0"/>
          </a:p>
        </p:txBody>
      </p:sp>
    </p:spTree>
    <p:extLst>
      <p:ext uri="{BB962C8B-B14F-4D97-AF65-F5344CB8AC3E}">
        <p14:creationId xmlns:p14="http://schemas.microsoft.com/office/powerpoint/2010/main" val="31961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https://lilianweng.github.io/posts/2018-08-12-vae/</a:t>
            </a:r>
          </a:p>
        </p:txBody>
      </p:sp>
    </p:spTree>
    <p:extLst>
      <p:ext uri="{BB962C8B-B14F-4D97-AF65-F5344CB8AC3E}">
        <p14:creationId xmlns:p14="http://schemas.microsoft.com/office/powerpoint/2010/main" val="169522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https://nttuan8.com/bai-8-cyclegan/</a:t>
            </a:r>
          </a:p>
          <a:p>
            <a:endParaRPr lang="en-US" dirty="0"/>
          </a:p>
        </p:txBody>
      </p:sp>
    </p:spTree>
    <p:extLst>
      <p:ext uri="{BB962C8B-B14F-4D97-AF65-F5344CB8AC3E}">
        <p14:creationId xmlns:p14="http://schemas.microsoft.com/office/powerpoint/2010/main" val="1311564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993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0729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34</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As shown in </a:t>
            </a:r>
            <a:r>
              <a:rPr lang="en-US" dirty="0">
                <a:hlinkClick r:id="rId3"/>
              </a:rPr>
              <a:t>Fig. 13.8.5</a:t>
            </a:r>
            <a:r>
              <a:rPr lang="en-US" dirty="0"/>
              <a:t>, the mask R-CNN is modified based on the faster R-CNN. Specifically, the mask R-CNN replaces the region of interest pooling layer with the </a:t>
            </a:r>
            <a:r>
              <a:rPr lang="en-US" i="1" dirty="0"/>
              <a:t>region of interest (</a:t>
            </a:r>
            <a:r>
              <a:rPr lang="en-US" i="1" dirty="0" err="1"/>
              <a:t>RoI</a:t>
            </a:r>
            <a:r>
              <a:rPr lang="en-US" i="1" dirty="0"/>
              <a:t>) alignment</a:t>
            </a:r>
            <a:r>
              <a:rPr lang="en-US" dirty="0"/>
              <a:t> layer. This region of interest alignment layer uses bilinear interpolation to preserve the spatial information on the feature maps, which is more suitable for pixel-level prediction. The output of this layer contains feature maps of the same shape for all the regions of interest. They are used to predict not only the class and bounding box for each region of interest, but also the pixel-level position of the object through an additional fully convolutional network. More details on using a fully convolutional network to predict pixel-level semantics of an image will be provided in subsequent sections of this chapter.</a:t>
            </a:r>
            <a:endParaRPr lang="fr-FR" dirty="0"/>
          </a:p>
        </p:txBody>
      </p:sp>
      <p:sp>
        <p:nvSpPr>
          <p:cNvPr id="4" name="Espace réservé du numéro de diapositive 3"/>
          <p:cNvSpPr>
            <a:spLocks noGrp="1"/>
          </p:cNvSpPr>
          <p:nvPr>
            <p:ph type="sldNum" sz="quarter" idx="5"/>
          </p:nvPr>
        </p:nvSpPr>
        <p:spPr/>
        <p:txBody>
          <a:bodyPr/>
          <a:lstStyle/>
          <a:p>
            <a:fld id="{E11933B0-7AD2-41ED-B8DF-757255C2B0BB}" type="slidenum">
              <a:t>37</a:t>
            </a:fld>
            <a:endParaRPr lang="fr-FR"/>
          </a:p>
        </p:txBody>
      </p:sp>
    </p:spTree>
    <p:extLst>
      <p:ext uri="{BB962C8B-B14F-4D97-AF65-F5344CB8AC3E}">
        <p14:creationId xmlns:p14="http://schemas.microsoft.com/office/powerpoint/2010/main" val="1532148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https://devai.info/2020/12/17/tim-hieu-mapmean-average-precision-danh-gia-mo-hinh-object-detection-su-dung-yolov4/</a:t>
            </a:r>
          </a:p>
        </p:txBody>
      </p:sp>
    </p:spTree>
    <p:extLst>
      <p:ext uri="{BB962C8B-B14F-4D97-AF65-F5344CB8AC3E}">
        <p14:creationId xmlns:p14="http://schemas.microsoft.com/office/powerpoint/2010/main" val="120424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http://web.stanford.edu/class/cs224n/index.html#schedule</a:t>
            </a:r>
          </a:p>
          <a:p>
            <a:pPr marL="158750" indent="0">
              <a:buNone/>
            </a:pPr>
            <a:r>
              <a:rPr lang="en-US" dirty="0"/>
              <a:t>https://arxiv.org/pdf/1301.3781.pdf</a:t>
            </a:r>
          </a:p>
          <a:p>
            <a:pPr marL="158750" indent="0">
              <a:buNone/>
            </a:pPr>
            <a:r>
              <a:rPr lang="en-US" dirty="0"/>
              <a:t>http://web.stanford.edu/class/cs224n/slides/cs224n-2022-lecture01-wordvecs1.pdf</a:t>
            </a:r>
          </a:p>
        </p:txBody>
      </p:sp>
    </p:spTree>
    <p:extLst>
      <p:ext uri="{BB962C8B-B14F-4D97-AF65-F5344CB8AC3E}">
        <p14:creationId xmlns:p14="http://schemas.microsoft.com/office/powerpoint/2010/main" val="1010145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2B6DAD"/>
                </a:solidFill>
                <a:effectLst/>
                <a:latin typeface="Open Sans" panose="020B0606030504020204" pitchFamily="34" charset="0"/>
                <a:hlinkClick r:id="rId3"/>
              </a:rPr>
              <a:t>https://miro.medium.com</a:t>
            </a:r>
            <a:endParaRPr lang="en-US" dirty="0"/>
          </a:p>
        </p:txBody>
      </p:sp>
    </p:spTree>
    <p:extLst>
      <p:ext uri="{BB962C8B-B14F-4D97-AF65-F5344CB8AC3E}">
        <p14:creationId xmlns:p14="http://schemas.microsoft.com/office/powerpoint/2010/main" val="2815322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sng" dirty="0">
                <a:solidFill>
                  <a:srgbClr val="000000"/>
                </a:solidFill>
                <a:effectLst/>
                <a:latin typeface="Roboto" panose="02000000000000000000" pitchFamily="2" charset="0"/>
                <a:hlinkClick r:id="rId3"/>
              </a:rPr>
              <a:t>https://dzone.com/articles/working-principles-of-generative-adversarial-netwo</a:t>
            </a:r>
            <a:endParaRPr lang="en-US" b="0" i="0" u="sng" dirty="0">
              <a:solidFill>
                <a:srgbClr val="000000"/>
              </a:solidFill>
              <a:effectLst/>
              <a:latin typeface="Roboto" panose="02000000000000000000" pitchFamily="2" charset="0"/>
            </a:endParaRPr>
          </a:p>
          <a:p>
            <a:r>
              <a:rPr lang="en-US" dirty="0"/>
              <a:t>https://nttuan8.com/bai-1-gioi-thieu-ve-gan/</a:t>
            </a:r>
          </a:p>
          <a:p>
            <a:r>
              <a:rPr lang="en-US" dirty="0"/>
              <a:t>https://nttuan8.com/bai-2-deep-convolutional-gan-dcgan/</a:t>
            </a:r>
          </a:p>
          <a:p>
            <a:r>
              <a:rPr lang="en-US" dirty="0"/>
              <a:t>https://pytorch.org/tutorials/beginner/dcgan_faces_tutorial.html</a:t>
            </a:r>
          </a:p>
        </p:txBody>
      </p:sp>
    </p:spTree>
    <p:extLst>
      <p:ext uri="{BB962C8B-B14F-4D97-AF65-F5344CB8AC3E}">
        <p14:creationId xmlns:p14="http://schemas.microsoft.com/office/powerpoint/2010/main" val="669087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10/12/2022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br>
              <a:rPr lang="en" sz="2700" b="1" dirty="0">
                <a:solidFill>
                  <a:schemeClr val="lt1"/>
                </a:solidFill>
              </a:rPr>
            </a:br>
            <a:r>
              <a:rPr lang="en" sz="3400" b="1" dirty="0">
                <a:solidFill>
                  <a:srgbClr val="FFFF00"/>
                </a:solidFill>
              </a:rPr>
              <a:t>Bài </a:t>
            </a:r>
            <a:r>
              <a:rPr lang="en" sz="3400" dirty="0">
                <a:solidFill>
                  <a:srgbClr val="FFFF00"/>
                </a:solidFill>
              </a:rPr>
              <a:t>10</a:t>
            </a:r>
            <a:r>
              <a:rPr lang="en" sz="3400" b="1" dirty="0">
                <a:solidFill>
                  <a:srgbClr val="FFFF00"/>
                </a:solidFill>
              </a:rPr>
              <a:t>: Mô hình sáng tạo đối kháng (GAN)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2</a:t>
            </a:r>
            <a:r>
              <a:rPr lang="vi-VN" dirty="0"/>
              <a:t>: </a:t>
            </a:r>
            <a:r>
              <a:rPr lang="en-US" dirty="0" err="1"/>
              <a:t>Mô</a:t>
            </a:r>
            <a:r>
              <a:rPr lang="en-US" dirty="0"/>
              <a:t> </a:t>
            </a:r>
            <a:r>
              <a:rPr lang="en-US" dirty="0" err="1"/>
              <a:t>hình</a:t>
            </a:r>
            <a:r>
              <a:rPr lang="en-US" dirty="0"/>
              <a:t> GAN </a:t>
            </a:r>
            <a:r>
              <a:rPr lang="en-US" dirty="0" err="1"/>
              <a:t>cơ</a:t>
            </a:r>
            <a:r>
              <a:rPr lang="en-US" dirty="0"/>
              <a:t> </a:t>
            </a:r>
            <a:r>
              <a:rPr lang="en-US" dirty="0" err="1"/>
              <a:t>bản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63492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GAN </a:t>
            </a:r>
            <a:r>
              <a:rPr lang="en-US" dirty="0" err="1"/>
              <a:t>là</a:t>
            </a:r>
            <a:r>
              <a:rPr lang="en-US" dirty="0"/>
              <a:t> </a:t>
            </a:r>
            <a:r>
              <a:rPr lang="en-US" dirty="0" err="1"/>
              <a:t>gì</a:t>
            </a:r>
            <a:endParaRPr lang="en-US" dirty="0"/>
          </a:p>
        </p:txBody>
      </p:sp>
      <p:sp>
        <p:nvSpPr>
          <p:cNvPr id="7" name="Text Placeholder 6"/>
          <p:cNvSpPr>
            <a:spLocks noGrp="1"/>
          </p:cNvSpPr>
          <p:nvPr>
            <p:ph type="body" idx="1"/>
          </p:nvPr>
        </p:nvSpPr>
        <p:spPr/>
        <p:txBody>
          <a:bodyPr/>
          <a:lstStyle/>
          <a:p>
            <a:r>
              <a:rPr lang="en-US" dirty="0"/>
              <a:t>Generative Adversarial Network (GAN) </a:t>
            </a:r>
            <a:r>
              <a:rPr lang="en-US" dirty="0" err="1"/>
              <a:t>dịch</a:t>
            </a:r>
            <a:r>
              <a:rPr lang="en-US" dirty="0"/>
              <a:t> </a:t>
            </a:r>
            <a:r>
              <a:rPr lang="en-US" dirty="0" err="1"/>
              <a:t>là</a:t>
            </a:r>
            <a:r>
              <a:rPr lang="en-US" dirty="0"/>
              <a:t> </a:t>
            </a:r>
            <a:r>
              <a:rPr lang="en-US" dirty="0" err="1"/>
              <a:t>mạng</a:t>
            </a:r>
            <a:r>
              <a:rPr lang="en-US" dirty="0"/>
              <a:t> </a:t>
            </a:r>
            <a:r>
              <a:rPr lang="en-US" dirty="0" err="1"/>
              <a:t>nơ</a:t>
            </a:r>
            <a:r>
              <a:rPr lang="en-US" dirty="0"/>
              <a:t> </a:t>
            </a:r>
            <a:r>
              <a:rPr lang="en-US" dirty="0" err="1"/>
              <a:t>ron</a:t>
            </a:r>
            <a:r>
              <a:rPr lang="en-US" dirty="0"/>
              <a:t> </a:t>
            </a:r>
            <a:r>
              <a:rPr lang="en-US" dirty="0" err="1"/>
              <a:t>sáng</a:t>
            </a:r>
            <a:r>
              <a:rPr lang="en-US" dirty="0"/>
              <a:t> </a:t>
            </a:r>
            <a:r>
              <a:rPr lang="en-US" dirty="0" err="1"/>
              <a:t>tạo</a:t>
            </a:r>
            <a:r>
              <a:rPr lang="en-US" dirty="0"/>
              <a:t> </a:t>
            </a:r>
            <a:r>
              <a:rPr lang="en-US" dirty="0" err="1"/>
              <a:t>đối</a:t>
            </a:r>
            <a:r>
              <a:rPr lang="en-US" dirty="0"/>
              <a:t> </a:t>
            </a:r>
            <a:r>
              <a:rPr lang="en-US" dirty="0" err="1"/>
              <a:t>kháng</a:t>
            </a:r>
            <a:r>
              <a:rPr lang="en-US" dirty="0"/>
              <a:t>, dung </a:t>
            </a:r>
            <a:r>
              <a:rPr lang="en-US" dirty="0" err="1"/>
              <a:t>để</a:t>
            </a:r>
            <a:r>
              <a:rPr lang="en-US" dirty="0"/>
              <a:t>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thông</a:t>
            </a:r>
            <a:r>
              <a:rPr lang="en-US" dirty="0"/>
              <a:t> qua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GAN </a:t>
            </a:r>
            <a:r>
              <a:rPr lang="en-US" dirty="0" err="1"/>
              <a:t>gồm</a:t>
            </a:r>
            <a:r>
              <a:rPr lang="en-US" dirty="0"/>
              <a:t> 2 </a:t>
            </a:r>
            <a:r>
              <a:rPr lang="en-US" dirty="0" err="1"/>
              <a:t>phần</a:t>
            </a:r>
            <a:r>
              <a:rPr lang="en-US" dirty="0"/>
              <a:t> </a:t>
            </a:r>
            <a:r>
              <a:rPr lang="en-US" dirty="0" err="1"/>
              <a:t>tử</a:t>
            </a:r>
            <a:r>
              <a:rPr lang="en-US" dirty="0"/>
              <a:t> generative </a:t>
            </a:r>
            <a:r>
              <a:rPr lang="en-US" dirty="0" err="1"/>
              <a:t>và</a:t>
            </a:r>
            <a:r>
              <a:rPr lang="en-US" dirty="0"/>
              <a:t> discriminative, </a:t>
            </a:r>
            <a:r>
              <a:rPr lang="en-US" dirty="0" err="1"/>
              <a:t>được</a:t>
            </a:r>
            <a:r>
              <a:rPr lang="en-US" dirty="0"/>
              <a:t> </a:t>
            </a:r>
            <a:r>
              <a:rPr lang="en-US" dirty="0" err="1"/>
              <a:t>huấn</a:t>
            </a:r>
            <a:r>
              <a:rPr lang="en-US" dirty="0"/>
              <a:t> </a:t>
            </a:r>
            <a:r>
              <a:rPr lang="en-US" dirty="0" err="1"/>
              <a:t>luyện</a:t>
            </a:r>
            <a:r>
              <a:rPr lang="en-US" dirty="0"/>
              <a:t> </a:t>
            </a:r>
            <a:r>
              <a:rPr lang="en-US" dirty="0" err="1"/>
              <a:t>cùng</a:t>
            </a:r>
            <a:r>
              <a:rPr lang="en-US" dirty="0"/>
              <a:t> </a:t>
            </a:r>
            <a:r>
              <a:rPr lang="en-US" dirty="0" err="1"/>
              <a:t>lúc</a:t>
            </a:r>
            <a:r>
              <a:rPr lang="en-US" dirty="0"/>
              <a:t> </a:t>
            </a:r>
            <a:r>
              <a:rPr lang="en-US" dirty="0" err="1"/>
              <a:t>với</a:t>
            </a:r>
            <a:r>
              <a:rPr lang="en-US" dirty="0"/>
              <a:t> </a:t>
            </a:r>
            <a:r>
              <a:rPr lang="en-US" dirty="0" err="1"/>
              <a:t>nhau</a:t>
            </a:r>
            <a:r>
              <a:rPr lang="en-US" dirty="0"/>
              <a:t>.</a:t>
            </a:r>
          </a:p>
          <a:p>
            <a:endParaRPr lang="en-US" dirty="0"/>
          </a:p>
          <a:p>
            <a:r>
              <a:rPr lang="en-US" dirty="0"/>
              <a:t>Deep Convolutional GAN (DCGAN) </a:t>
            </a:r>
            <a:r>
              <a:rPr lang="en-US" dirty="0" err="1"/>
              <a:t>là</a:t>
            </a:r>
            <a:r>
              <a:rPr lang="en-US" dirty="0"/>
              <a:t> </a:t>
            </a:r>
            <a:r>
              <a:rPr lang="en-US" dirty="0" err="1"/>
              <a:t>mô</a:t>
            </a:r>
            <a:r>
              <a:rPr lang="en-US" dirty="0"/>
              <a:t> </a:t>
            </a:r>
            <a:r>
              <a:rPr lang="en-US" dirty="0" err="1"/>
              <a:t>hình</a:t>
            </a:r>
            <a:r>
              <a:rPr lang="en-US" dirty="0"/>
              <a:t> GAN </a:t>
            </a:r>
            <a:r>
              <a:rPr lang="en-US" dirty="0" err="1"/>
              <a:t>với</a:t>
            </a:r>
            <a:r>
              <a:rPr lang="en-US" dirty="0"/>
              <a:t> generative </a:t>
            </a:r>
            <a:r>
              <a:rPr lang="en-US" dirty="0" err="1"/>
              <a:t>và</a:t>
            </a:r>
            <a:r>
              <a:rPr lang="en-US" dirty="0"/>
              <a:t> discriminative </a:t>
            </a:r>
            <a:r>
              <a:rPr lang="en-US" dirty="0" err="1"/>
              <a:t>là</a:t>
            </a:r>
            <a:r>
              <a:rPr lang="en-US" dirty="0"/>
              <a:t> </a:t>
            </a:r>
            <a:r>
              <a:rPr lang="en-US" dirty="0" err="1"/>
              <a:t>những</a:t>
            </a:r>
            <a:r>
              <a:rPr lang="en-US" dirty="0"/>
              <a:t> </a:t>
            </a:r>
            <a:r>
              <a:rPr lang="en-US" dirty="0" err="1"/>
              <a:t>mô</a:t>
            </a:r>
            <a:r>
              <a:rPr lang="en-US" dirty="0"/>
              <a:t> </a:t>
            </a:r>
            <a:r>
              <a:rPr lang="en-US" dirty="0" err="1"/>
              <a:t>hình</a:t>
            </a:r>
            <a:r>
              <a:rPr lang="en-US" dirty="0"/>
              <a:t> CNN.</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386633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Cấu</a:t>
            </a:r>
            <a:r>
              <a:rPr lang="en-US" dirty="0"/>
              <a:t> </a:t>
            </a:r>
            <a:r>
              <a:rPr lang="en-US" dirty="0" err="1"/>
              <a:t>trúc</a:t>
            </a:r>
            <a:r>
              <a:rPr lang="en-US" dirty="0"/>
              <a:t> </a:t>
            </a:r>
            <a:r>
              <a:rPr lang="en-US" dirty="0" err="1"/>
              <a:t>mạng</a:t>
            </a:r>
            <a:r>
              <a:rPr lang="en-US" dirty="0"/>
              <a:t> GAN</a:t>
            </a:r>
          </a:p>
        </p:txBody>
      </p:sp>
      <p:sp>
        <p:nvSpPr>
          <p:cNvPr id="7" name="Text Placeholder 6"/>
          <p:cNvSpPr>
            <a:spLocks noGrp="1"/>
          </p:cNvSpPr>
          <p:nvPr>
            <p:ph type="body" idx="1"/>
          </p:nvPr>
        </p:nvSpPr>
        <p:spPr>
          <a:xfrm>
            <a:off x="310896" y="676656"/>
            <a:ext cx="8520600" cy="1233167"/>
          </a:xfrm>
        </p:spPr>
        <p:txBody>
          <a:bodyPr>
            <a:normAutofit fontScale="77500" lnSpcReduction="20000"/>
          </a:bodyPr>
          <a:lstStyle/>
          <a:p>
            <a:r>
              <a:rPr lang="en-US" dirty="0" err="1"/>
              <a:t>Gồm</a:t>
            </a:r>
            <a:r>
              <a:rPr lang="en-US" dirty="0"/>
              <a:t> 2 </a:t>
            </a:r>
            <a:r>
              <a:rPr lang="en-US" dirty="0" err="1"/>
              <a:t>phần</a:t>
            </a:r>
            <a:r>
              <a:rPr lang="en-US" dirty="0"/>
              <a:t> </a:t>
            </a:r>
            <a:r>
              <a:rPr lang="en-US" dirty="0" err="1"/>
              <a:t>chính</a:t>
            </a:r>
            <a:r>
              <a:rPr lang="en-US" dirty="0"/>
              <a:t>:</a:t>
            </a:r>
          </a:p>
          <a:p>
            <a:pPr lvl="1"/>
            <a:r>
              <a:rPr lang="en-US" dirty="0"/>
              <a:t>Generator: </a:t>
            </a:r>
            <a:r>
              <a:rPr lang="en-US" dirty="0" err="1"/>
              <a:t>Mô</a:t>
            </a:r>
            <a:r>
              <a:rPr lang="en-US" dirty="0"/>
              <a:t> </a:t>
            </a:r>
            <a:r>
              <a:rPr lang="en-US" dirty="0" err="1"/>
              <a:t>hình</a:t>
            </a:r>
            <a:r>
              <a:rPr lang="en-US" dirty="0"/>
              <a:t>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thật</a:t>
            </a:r>
            <a:endParaRPr lang="en-US" dirty="0"/>
          </a:p>
          <a:p>
            <a:pPr lvl="1"/>
            <a:r>
              <a:rPr lang="en-US" dirty="0"/>
              <a:t>Discriminator: </a:t>
            </a:r>
            <a:r>
              <a:rPr lang="en-US" dirty="0" err="1"/>
              <a:t>Mô</a:t>
            </a:r>
            <a:r>
              <a:rPr lang="en-US" dirty="0"/>
              <a:t> </a:t>
            </a:r>
            <a:r>
              <a:rPr lang="en-US" dirty="0" err="1"/>
              <a:t>hình</a:t>
            </a:r>
            <a:r>
              <a:rPr lang="en-US" dirty="0"/>
              <a:t> </a:t>
            </a:r>
            <a:r>
              <a:rPr lang="en-US" dirty="0" err="1"/>
              <a:t>phân</a:t>
            </a:r>
            <a:r>
              <a:rPr lang="en-US" dirty="0"/>
              <a:t> </a:t>
            </a:r>
            <a:r>
              <a:rPr lang="en-US" dirty="0" err="1"/>
              <a:t>biệt</a:t>
            </a:r>
            <a:r>
              <a:rPr lang="en-US" dirty="0"/>
              <a:t> </a:t>
            </a:r>
            <a:r>
              <a:rPr lang="en-US" dirty="0" err="1"/>
              <a:t>dữ</a:t>
            </a:r>
            <a:r>
              <a:rPr lang="en-US" dirty="0"/>
              <a:t> </a:t>
            </a:r>
            <a:r>
              <a:rPr lang="en-US" dirty="0" err="1"/>
              <a:t>liệu</a:t>
            </a:r>
            <a:r>
              <a:rPr lang="en-US" dirty="0"/>
              <a:t> </a:t>
            </a:r>
            <a:r>
              <a:rPr lang="en-US" dirty="0" err="1"/>
              <a:t>thật</a:t>
            </a:r>
            <a:r>
              <a:rPr lang="en-US" dirty="0"/>
              <a:t> </a:t>
            </a:r>
            <a:r>
              <a:rPr lang="en-US" dirty="0" err="1"/>
              <a:t>giả</a:t>
            </a:r>
            <a:endParaRPr lang="en-US" dirty="0"/>
          </a:p>
          <a:p>
            <a:r>
              <a:rPr lang="en-US" dirty="0" err="1"/>
              <a:t>Mục</a:t>
            </a:r>
            <a:r>
              <a:rPr lang="en-US" dirty="0"/>
              <a:t> </a:t>
            </a:r>
            <a:r>
              <a:rPr lang="en-US" dirty="0" err="1"/>
              <a:t>tiêu</a:t>
            </a:r>
            <a:r>
              <a:rPr lang="en-US" dirty="0"/>
              <a:t> </a:t>
            </a:r>
            <a:r>
              <a:rPr lang="en-US" dirty="0" err="1"/>
              <a:t>huấn</a:t>
            </a:r>
            <a:r>
              <a:rPr lang="en-US" dirty="0"/>
              <a:t> </a:t>
            </a:r>
            <a:r>
              <a:rPr lang="en-US" dirty="0" err="1"/>
              <a:t>luyện</a:t>
            </a:r>
            <a:r>
              <a:rPr lang="en-US" dirty="0"/>
              <a:t> </a:t>
            </a:r>
            <a:r>
              <a:rPr lang="en-US" dirty="0" err="1"/>
              <a:t>là</a:t>
            </a:r>
            <a:r>
              <a:rPr lang="en-US" dirty="0"/>
              <a:t> </a:t>
            </a:r>
            <a:r>
              <a:rPr lang="en-US" dirty="0" err="1"/>
              <a:t>cả</a:t>
            </a:r>
            <a:r>
              <a:rPr lang="en-US" dirty="0"/>
              <a:t> 2 </a:t>
            </a:r>
            <a:r>
              <a:rPr lang="en-US" dirty="0" err="1"/>
              <a:t>mô</a:t>
            </a:r>
            <a:r>
              <a:rPr lang="en-US" dirty="0"/>
              <a:t> </a:t>
            </a:r>
            <a:r>
              <a:rPr lang="en-US" dirty="0" err="1"/>
              <a:t>hình</a:t>
            </a:r>
            <a:r>
              <a:rPr lang="en-US" dirty="0"/>
              <a:t> </a:t>
            </a:r>
            <a:r>
              <a:rPr lang="en-US" dirty="0" err="1"/>
              <a:t>đều</a:t>
            </a:r>
            <a:r>
              <a:rPr lang="en-US" dirty="0"/>
              <a:t> </a:t>
            </a:r>
            <a:r>
              <a:rPr lang="en-US" dirty="0" err="1"/>
              <a:t>cải</a:t>
            </a:r>
            <a:r>
              <a:rPr lang="en-US" dirty="0"/>
              <a:t> </a:t>
            </a:r>
            <a:r>
              <a:rPr lang="en-US" dirty="0" err="1"/>
              <a:t>thiện</a:t>
            </a:r>
            <a:r>
              <a:rPr lang="en-US" dirty="0"/>
              <a:t>, discriminator </a:t>
            </a:r>
            <a:r>
              <a:rPr lang="en-US" dirty="0" err="1"/>
              <a:t>phân</a:t>
            </a:r>
            <a:r>
              <a:rPr lang="en-US" dirty="0"/>
              <a:t> </a:t>
            </a:r>
            <a:r>
              <a:rPr lang="en-US" dirty="0" err="1"/>
              <a:t>biệt</a:t>
            </a:r>
            <a:r>
              <a:rPr lang="en-US" dirty="0"/>
              <a:t> </a:t>
            </a:r>
            <a:r>
              <a:rPr lang="en-US" dirty="0" err="1"/>
              <a:t>thật</a:t>
            </a:r>
            <a:r>
              <a:rPr lang="en-US" dirty="0"/>
              <a:t> </a:t>
            </a:r>
            <a:r>
              <a:rPr lang="en-US" dirty="0" err="1"/>
              <a:t>giả</a:t>
            </a:r>
            <a:r>
              <a:rPr lang="en-US" dirty="0"/>
              <a:t> </a:t>
            </a:r>
            <a:r>
              <a:rPr lang="en-US" dirty="0" err="1"/>
              <a:t>tốt</a:t>
            </a:r>
            <a:r>
              <a:rPr lang="en-US" dirty="0"/>
              <a:t> </a:t>
            </a:r>
            <a:r>
              <a:rPr lang="en-US" dirty="0" err="1"/>
              <a:t>hơn</a:t>
            </a:r>
            <a:r>
              <a:rPr lang="en-US" dirty="0"/>
              <a:t> </a:t>
            </a:r>
            <a:r>
              <a:rPr lang="en-US" dirty="0" err="1"/>
              <a:t>và</a:t>
            </a:r>
            <a:r>
              <a:rPr lang="en-US" dirty="0"/>
              <a:t> generator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thật</a:t>
            </a:r>
            <a:r>
              <a:rPr lang="en-US" dirty="0"/>
              <a:t> </a:t>
            </a:r>
            <a:r>
              <a:rPr lang="en-US" dirty="0" err="1"/>
              <a:t>hơn</a:t>
            </a:r>
            <a:endParaRPr lang="en-US" dirty="0"/>
          </a:p>
          <a:p>
            <a:pPr lvl="1"/>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3" name="Picture 2">
            <a:extLst>
              <a:ext uri="{FF2B5EF4-FFF2-40B4-BE49-F238E27FC236}">
                <a16:creationId xmlns:a16="http://schemas.microsoft.com/office/drawing/2014/main" id="{53B7ED7A-FCCF-829D-8E3A-11EA1545BCD1}"/>
              </a:ext>
            </a:extLst>
          </p:cNvPr>
          <p:cNvPicPr>
            <a:picLocks noChangeAspect="1"/>
          </p:cNvPicPr>
          <p:nvPr/>
        </p:nvPicPr>
        <p:blipFill>
          <a:blip r:embed="rId3"/>
          <a:stretch>
            <a:fillRect/>
          </a:stretch>
        </p:blipFill>
        <p:spPr>
          <a:xfrm>
            <a:off x="2392329" y="1882029"/>
            <a:ext cx="4357734" cy="2890044"/>
          </a:xfrm>
          <a:prstGeom prst="rect">
            <a:avLst/>
          </a:prstGeom>
        </p:spPr>
      </p:pic>
    </p:spTree>
    <p:extLst>
      <p:ext uri="{BB962C8B-B14F-4D97-AF65-F5344CB8AC3E}">
        <p14:creationId xmlns:p14="http://schemas.microsoft.com/office/powerpoint/2010/main" val="4066653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C7DA4F-5A4F-68E1-754F-940CFCA6AD3C}"/>
              </a:ext>
            </a:extLst>
          </p:cNvPr>
          <p:cNvSpPr>
            <a:spLocks noGrp="1"/>
          </p:cNvSpPr>
          <p:nvPr>
            <p:ph type="title"/>
          </p:nvPr>
        </p:nvSpPr>
        <p:spPr/>
        <p:txBody>
          <a:bodyPr>
            <a:normAutofit fontScale="90000"/>
          </a:bodyPr>
          <a:lstStyle/>
          <a:p>
            <a:r>
              <a:rPr lang="en-US" dirty="0"/>
              <a:t>Generator</a:t>
            </a:r>
          </a:p>
        </p:txBody>
      </p:sp>
      <p:sp>
        <p:nvSpPr>
          <p:cNvPr id="7" name="Text Placeholder 6">
            <a:extLst>
              <a:ext uri="{FF2B5EF4-FFF2-40B4-BE49-F238E27FC236}">
                <a16:creationId xmlns:a16="http://schemas.microsoft.com/office/drawing/2014/main" id="{8B4FEE05-58DB-D3A6-69CB-5F544AAE91A4}"/>
              </a:ext>
            </a:extLst>
          </p:cNvPr>
          <p:cNvSpPr>
            <a:spLocks noGrp="1"/>
          </p:cNvSpPr>
          <p:nvPr>
            <p:ph type="body" idx="1"/>
          </p:nvPr>
        </p:nvSpPr>
        <p:spPr/>
        <p:txBody>
          <a:bodyPr/>
          <a:lstStyle/>
          <a:p>
            <a:r>
              <a:rPr lang="en-US" dirty="0" err="1"/>
              <a:t>Đầu</a:t>
            </a:r>
            <a:r>
              <a:rPr lang="en-US" dirty="0"/>
              <a:t> </a:t>
            </a:r>
            <a:r>
              <a:rPr lang="en-US" dirty="0" err="1"/>
              <a:t>vào</a:t>
            </a:r>
            <a:r>
              <a:rPr lang="en-US" dirty="0"/>
              <a:t>: vector </a:t>
            </a:r>
            <a:r>
              <a:rPr lang="en-US" dirty="0" err="1"/>
              <a:t>nhiễu</a:t>
            </a:r>
            <a:r>
              <a:rPr lang="en-US" dirty="0"/>
              <a:t> (random vector)</a:t>
            </a:r>
          </a:p>
          <a:p>
            <a:r>
              <a:rPr lang="en-US" dirty="0" err="1"/>
              <a:t>Đầu</a:t>
            </a:r>
            <a:r>
              <a:rPr lang="en-US" dirty="0"/>
              <a:t> </a:t>
            </a:r>
            <a:r>
              <a:rPr lang="en-US" dirty="0" err="1"/>
              <a:t>ra</a:t>
            </a:r>
            <a:r>
              <a:rPr lang="en-US" dirty="0"/>
              <a:t>: ma </a:t>
            </a:r>
            <a:r>
              <a:rPr lang="en-US" dirty="0" err="1"/>
              <a:t>trận</a:t>
            </a:r>
            <a:r>
              <a:rPr lang="en-US" dirty="0"/>
              <a:t> </a:t>
            </a:r>
            <a:r>
              <a:rPr lang="en-US" dirty="0" err="1"/>
              <a:t>ảnh</a:t>
            </a:r>
            <a:r>
              <a:rPr lang="en-US" dirty="0"/>
              <a:t> </a:t>
            </a:r>
          </a:p>
        </p:txBody>
      </p:sp>
      <p:sp>
        <p:nvSpPr>
          <p:cNvPr id="5" name="Slide Number Placeholder 4">
            <a:extLst>
              <a:ext uri="{FF2B5EF4-FFF2-40B4-BE49-F238E27FC236}">
                <a16:creationId xmlns:a16="http://schemas.microsoft.com/office/drawing/2014/main" id="{5F076AB2-5002-B3D6-110D-2197F8A481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1026" name="Picture 2">
            <a:extLst>
              <a:ext uri="{FF2B5EF4-FFF2-40B4-BE49-F238E27FC236}">
                <a16:creationId xmlns:a16="http://schemas.microsoft.com/office/drawing/2014/main" id="{9E8FF438-032D-AF6D-D706-1F42019B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071" y="1637919"/>
            <a:ext cx="504825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6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48F0-9E41-9CD1-73D6-75C87AC011B4}"/>
              </a:ext>
            </a:extLst>
          </p:cNvPr>
          <p:cNvSpPr>
            <a:spLocks noGrp="1"/>
          </p:cNvSpPr>
          <p:nvPr>
            <p:ph type="title"/>
          </p:nvPr>
        </p:nvSpPr>
        <p:spPr/>
        <p:txBody>
          <a:bodyPr>
            <a:normAutofit fontScale="90000"/>
          </a:bodyPr>
          <a:lstStyle/>
          <a:p>
            <a:r>
              <a:rPr lang="en-US" dirty="0"/>
              <a:t>Generator</a:t>
            </a:r>
          </a:p>
        </p:txBody>
      </p:sp>
      <p:sp>
        <p:nvSpPr>
          <p:cNvPr id="3" name="Text Placeholder 2">
            <a:extLst>
              <a:ext uri="{FF2B5EF4-FFF2-40B4-BE49-F238E27FC236}">
                <a16:creationId xmlns:a16="http://schemas.microsoft.com/office/drawing/2014/main" id="{22D6A267-0EDF-8DBB-4341-076F91DED4DA}"/>
              </a:ext>
            </a:extLst>
          </p:cNvPr>
          <p:cNvSpPr>
            <a:spLocks noGrp="1"/>
          </p:cNvSpPr>
          <p:nvPr>
            <p:ph type="body" idx="1"/>
          </p:nvPr>
        </p:nvSpPr>
        <p:spPr>
          <a:xfrm>
            <a:off x="310896" y="676656"/>
            <a:ext cx="4261104" cy="3967800"/>
          </a:xfrm>
        </p:spPr>
        <p:txBody>
          <a:bodyPr/>
          <a:lstStyle/>
          <a:p>
            <a:r>
              <a:rPr lang="en-US" dirty="0"/>
              <a:t>Vector </a:t>
            </a:r>
            <a:r>
              <a:rPr lang="en-US" dirty="0" err="1"/>
              <a:t>nhiễu</a:t>
            </a:r>
            <a:r>
              <a:rPr lang="en-US" dirty="0"/>
              <a:t> 100 </a:t>
            </a:r>
            <a:r>
              <a:rPr lang="en-US" dirty="0" err="1"/>
              <a:t>chiều</a:t>
            </a:r>
            <a:r>
              <a:rPr lang="en-US" dirty="0"/>
              <a:t> </a:t>
            </a:r>
            <a:r>
              <a:rPr lang="en-US" dirty="0" err="1"/>
              <a:t>đi</a:t>
            </a:r>
            <a:r>
              <a:rPr lang="en-US" dirty="0"/>
              <a:t> </a:t>
            </a:r>
            <a:r>
              <a:rPr lang="en-US" dirty="0" err="1"/>
              <a:t>vào</a:t>
            </a:r>
            <a:r>
              <a:rPr lang="en-US" dirty="0"/>
              <a:t> </a:t>
            </a:r>
            <a:r>
              <a:rPr lang="en-US" dirty="0" err="1"/>
              <a:t>mô</a:t>
            </a:r>
            <a:r>
              <a:rPr lang="en-US" dirty="0"/>
              <a:t> </a:t>
            </a:r>
            <a:r>
              <a:rPr lang="en-US" dirty="0" err="1"/>
              <a:t>hình</a:t>
            </a:r>
            <a:r>
              <a:rPr lang="en-US" dirty="0"/>
              <a:t> generator, </a:t>
            </a:r>
            <a:r>
              <a:rPr lang="en-US" dirty="0" err="1"/>
              <a:t>tạo</a:t>
            </a:r>
            <a:r>
              <a:rPr lang="en-US" dirty="0"/>
              <a:t> </a:t>
            </a:r>
            <a:r>
              <a:rPr lang="en-US" dirty="0" err="1"/>
              <a:t>ra</a:t>
            </a:r>
            <a:r>
              <a:rPr lang="en-US" dirty="0"/>
              <a:t> </a:t>
            </a:r>
            <a:r>
              <a:rPr lang="en-US" dirty="0" err="1"/>
              <a:t>đầu</a:t>
            </a:r>
            <a:r>
              <a:rPr lang="en-US" dirty="0"/>
              <a:t> </a:t>
            </a:r>
            <a:r>
              <a:rPr lang="en-US" dirty="0" err="1"/>
              <a:t>ra</a:t>
            </a:r>
            <a:r>
              <a:rPr lang="en-US" dirty="0"/>
              <a:t> </a:t>
            </a:r>
            <a:r>
              <a:rPr lang="en-US" dirty="0" err="1"/>
              <a:t>là</a:t>
            </a:r>
            <a:r>
              <a:rPr lang="en-US" dirty="0"/>
              <a:t> vector 784 </a:t>
            </a:r>
            <a:r>
              <a:rPr lang="en-US" dirty="0" err="1"/>
              <a:t>chiều</a:t>
            </a:r>
            <a:r>
              <a:rPr lang="en-US" dirty="0"/>
              <a:t>, </a:t>
            </a:r>
            <a:r>
              <a:rPr lang="en-US" dirty="0" err="1"/>
              <a:t>được</a:t>
            </a:r>
            <a:r>
              <a:rPr lang="en-US" dirty="0"/>
              <a:t> reshape </a:t>
            </a:r>
            <a:r>
              <a:rPr lang="en-US" dirty="0" err="1"/>
              <a:t>lại</a:t>
            </a:r>
            <a:r>
              <a:rPr lang="en-US" dirty="0"/>
              <a:t> </a:t>
            </a:r>
            <a:r>
              <a:rPr lang="en-US" dirty="0" err="1"/>
              <a:t>thành</a:t>
            </a:r>
            <a:r>
              <a:rPr lang="en-US" dirty="0"/>
              <a:t> ma </a:t>
            </a:r>
            <a:r>
              <a:rPr lang="en-US" dirty="0" err="1"/>
              <a:t>trận</a:t>
            </a:r>
            <a:r>
              <a:rPr lang="en-US" dirty="0"/>
              <a:t> </a:t>
            </a:r>
            <a:r>
              <a:rPr lang="en-US" dirty="0" err="1"/>
              <a:t>ảnh</a:t>
            </a:r>
            <a:r>
              <a:rPr lang="en-US" dirty="0"/>
              <a:t> 28x28</a:t>
            </a:r>
          </a:p>
        </p:txBody>
      </p:sp>
      <p:sp>
        <p:nvSpPr>
          <p:cNvPr id="4" name="Slide Number Placeholder 3">
            <a:extLst>
              <a:ext uri="{FF2B5EF4-FFF2-40B4-BE49-F238E27FC236}">
                <a16:creationId xmlns:a16="http://schemas.microsoft.com/office/drawing/2014/main" id="{3666FC58-34E0-F10E-7EB1-8DD10840AE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2050" name="Picture 2">
            <a:extLst>
              <a:ext uri="{FF2B5EF4-FFF2-40B4-BE49-F238E27FC236}">
                <a16:creationId xmlns:a16="http://schemas.microsoft.com/office/drawing/2014/main" id="{977FA0B4-24A0-8B01-8599-9188F926A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791" y="885463"/>
            <a:ext cx="3117549" cy="337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035A-F731-258F-4BFA-C88E88FF8099}"/>
              </a:ext>
            </a:extLst>
          </p:cNvPr>
          <p:cNvSpPr>
            <a:spLocks noGrp="1"/>
          </p:cNvSpPr>
          <p:nvPr>
            <p:ph type="title"/>
          </p:nvPr>
        </p:nvSpPr>
        <p:spPr/>
        <p:txBody>
          <a:bodyPr>
            <a:normAutofit fontScale="90000"/>
          </a:bodyPr>
          <a:lstStyle/>
          <a:p>
            <a:r>
              <a:rPr lang="en-US" dirty="0"/>
              <a:t>Discriminator</a:t>
            </a:r>
          </a:p>
        </p:txBody>
      </p:sp>
      <p:sp>
        <p:nvSpPr>
          <p:cNvPr id="3" name="Text Placeholder 2">
            <a:extLst>
              <a:ext uri="{FF2B5EF4-FFF2-40B4-BE49-F238E27FC236}">
                <a16:creationId xmlns:a16="http://schemas.microsoft.com/office/drawing/2014/main" id="{FB196C56-1104-E413-BDC2-936ED29E5CDD}"/>
              </a:ext>
            </a:extLst>
          </p:cNvPr>
          <p:cNvSpPr>
            <a:spLocks noGrp="1"/>
          </p:cNvSpPr>
          <p:nvPr>
            <p:ph type="body" idx="1"/>
          </p:nvPr>
        </p:nvSpPr>
        <p:spPr>
          <a:xfrm>
            <a:off x="310896" y="676656"/>
            <a:ext cx="4909286" cy="3967800"/>
          </a:xfrm>
        </p:spPr>
        <p:txBody>
          <a:bodyPr/>
          <a:lstStyle/>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phân</a:t>
            </a:r>
            <a:r>
              <a:rPr lang="en-US" dirty="0"/>
              <a:t> </a:t>
            </a:r>
            <a:r>
              <a:rPr lang="en-US" dirty="0" err="1"/>
              <a:t>loại</a:t>
            </a:r>
            <a:r>
              <a:rPr lang="en-US" dirty="0"/>
              <a:t> </a:t>
            </a:r>
            <a:r>
              <a:rPr lang="en-US" dirty="0" err="1"/>
              <a:t>nhị</a:t>
            </a:r>
            <a:r>
              <a:rPr lang="en-US" dirty="0"/>
              <a:t> </a:t>
            </a:r>
            <a:r>
              <a:rPr lang="en-US" dirty="0" err="1"/>
              <a:t>phân</a:t>
            </a:r>
            <a:r>
              <a:rPr lang="en-US" dirty="0"/>
              <a:t> (binary classification)</a:t>
            </a:r>
          </a:p>
          <a:p>
            <a:endParaRPr lang="en-US" dirty="0"/>
          </a:p>
          <a:p>
            <a:r>
              <a:rPr lang="en-US" dirty="0" err="1"/>
              <a:t>Đầu</a:t>
            </a:r>
            <a:r>
              <a:rPr lang="en-US" dirty="0"/>
              <a:t> </a:t>
            </a:r>
            <a:r>
              <a:rPr lang="en-US" dirty="0" err="1"/>
              <a:t>vào</a:t>
            </a:r>
            <a:r>
              <a:rPr lang="en-US" dirty="0"/>
              <a:t> </a:t>
            </a:r>
            <a:r>
              <a:rPr lang="en-US" dirty="0" err="1"/>
              <a:t>là</a:t>
            </a:r>
            <a:r>
              <a:rPr lang="en-US" dirty="0"/>
              <a:t> vector </a:t>
            </a:r>
            <a:r>
              <a:rPr lang="en-US" dirty="0" err="1"/>
              <a:t>đã</a:t>
            </a:r>
            <a:r>
              <a:rPr lang="en-US" dirty="0"/>
              <a:t> </a:t>
            </a:r>
            <a:r>
              <a:rPr lang="en-US" dirty="0" err="1"/>
              <a:t>được</a:t>
            </a:r>
            <a:r>
              <a:rPr lang="en-US" dirty="0"/>
              <a:t> reshape, </a:t>
            </a:r>
            <a:r>
              <a:rPr lang="en-US" dirty="0" err="1"/>
              <a:t>đầu</a:t>
            </a:r>
            <a:r>
              <a:rPr lang="en-US" dirty="0"/>
              <a:t> </a:t>
            </a:r>
            <a:r>
              <a:rPr lang="en-US" dirty="0" err="1"/>
              <a:t>ra</a:t>
            </a:r>
            <a:r>
              <a:rPr lang="en-US" dirty="0"/>
              <a:t> 1 neuron </a:t>
            </a:r>
            <a:r>
              <a:rPr lang="en-US" dirty="0" err="1"/>
              <a:t>để</a:t>
            </a:r>
            <a:r>
              <a:rPr lang="en-US" dirty="0"/>
              <a:t> </a:t>
            </a:r>
            <a:r>
              <a:rPr lang="en-US" dirty="0" err="1"/>
              <a:t>tính</a:t>
            </a:r>
            <a:r>
              <a:rPr lang="en-US" dirty="0"/>
              <a:t> </a:t>
            </a:r>
            <a:r>
              <a:rPr lang="en-US" dirty="0" err="1"/>
              <a:t>xác</a:t>
            </a:r>
            <a:r>
              <a:rPr lang="en-US" dirty="0"/>
              <a:t> </a:t>
            </a:r>
            <a:r>
              <a:rPr lang="en-US" dirty="0" err="1"/>
              <a:t>xuất</a:t>
            </a:r>
            <a:r>
              <a:rPr lang="en-US" dirty="0"/>
              <a:t> vector </a:t>
            </a:r>
            <a:r>
              <a:rPr lang="en-US" dirty="0" err="1"/>
              <a:t>đầu</a:t>
            </a:r>
            <a:r>
              <a:rPr lang="en-US" dirty="0"/>
              <a:t> </a:t>
            </a:r>
            <a:r>
              <a:rPr lang="en-US" dirty="0" err="1"/>
              <a:t>vào</a:t>
            </a:r>
            <a:r>
              <a:rPr lang="en-US" dirty="0"/>
              <a:t> </a:t>
            </a:r>
            <a:r>
              <a:rPr lang="en-US" dirty="0" err="1"/>
              <a:t>là</a:t>
            </a:r>
            <a:r>
              <a:rPr lang="en-US" dirty="0"/>
              <a:t> </a:t>
            </a:r>
            <a:r>
              <a:rPr lang="en-US" dirty="0" err="1"/>
              <a:t>thật</a:t>
            </a:r>
            <a:r>
              <a:rPr lang="en-US" dirty="0"/>
              <a:t> hay </a:t>
            </a:r>
            <a:r>
              <a:rPr lang="en-US" dirty="0" err="1"/>
              <a:t>giả</a:t>
            </a:r>
            <a:endParaRPr lang="en-US" dirty="0"/>
          </a:p>
        </p:txBody>
      </p:sp>
      <p:sp>
        <p:nvSpPr>
          <p:cNvPr id="4" name="Slide Number Placeholder 3">
            <a:extLst>
              <a:ext uri="{FF2B5EF4-FFF2-40B4-BE49-F238E27FC236}">
                <a16:creationId xmlns:a16="http://schemas.microsoft.com/office/drawing/2014/main" id="{FA1819F1-8943-B86E-9CD6-EE94DFAC1D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3074" name="Picture 2">
            <a:extLst>
              <a:ext uri="{FF2B5EF4-FFF2-40B4-BE49-F238E27FC236}">
                <a16:creationId xmlns:a16="http://schemas.microsoft.com/office/drawing/2014/main" id="{557C0E87-C8D4-514D-2110-17849805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817" y="1202434"/>
            <a:ext cx="3214679" cy="34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71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949D-4D2C-A7F5-182D-CF8F63CC44CC}"/>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C687B58-E2EC-0ED8-C29D-552D78DCCBF2}"/>
                  </a:ext>
                </a:extLst>
              </p:cNvPr>
              <p:cNvSpPr>
                <a:spLocks noGrp="1"/>
              </p:cNvSpPr>
              <p:nvPr>
                <p:ph type="body" idx="1"/>
              </p:nvPr>
            </p:nvSpPr>
            <p:spPr/>
            <p:txBody>
              <a:bodyPr/>
              <a:lstStyle/>
              <a:p>
                <a:r>
                  <a:rPr lang="en-US" dirty="0">
                    <a:latin typeface="+mn-lt"/>
                  </a:rPr>
                  <a:t>Kí </a:t>
                </a:r>
                <a:r>
                  <a:rPr lang="en-US" dirty="0" err="1">
                    <a:latin typeface="+mn-lt"/>
                  </a:rPr>
                  <a:t>hiệu</a:t>
                </a:r>
                <a:r>
                  <a:rPr lang="en-US" dirty="0">
                    <a:latin typeface="+mn-lt"/>
                  </a:rPr>
                  <a:t>:</a:t>
                </a:r>
              </a:p>
              <a:p>
                <a:pPr lvl="1"/>
                <a:r>
                  <a:rPr lang="en-US" dirty="0">
                    <a:latin typeface="+mn-lt"/>
                  </a:rPr>
                  <a:t>z </a:t>
                </a:r>
                <a:r>
                  <a:rPr lang="en-US" dirty="0" err="1">
                    <a:latin typeface="+mn-lt"/>
                  </a:rPr>
                  <a:t>là</a:t>
                </a:r>
                <a:r>
                  <a:rPr lang="en-US" dirty="0">
                    <a:latin typeface="+mn-lt"/>
                  </a:rPr>
                  <a:t> </a:t>
                </a:r>
                <a:r>
                  <a:rPr lang="en-US" dirty="0" err="1">
                    <a:latin typeface="+mn-lt"/>
                  </a:rPr>
                  <a:t>nhiễu</a:t>
                </a:r>
                <a:r>
                  <a:rPr lang="en-US" dirty="0">
                    <a:latin typeface="+mn-lt"/>
                  </a:rPr>
                  <a:t> </a:t>
                </a:r>
                <a:r>
                  <a:rPr lang="en-US" dirty="0" err="1">
                    <a:latin typeface="+mn-lt"/>
                  </a:rPr>
                  <a:t>đầu</a:t>
                </a:r>
                <a:r>
                  <a:rPr lang="en-US" dirty="0">
                    <a:latin typeface="+mn-lt"/>
                  </a:rPr>
                  <a:t> </a:t>
                </a:r>
                <a:r>
                  <a:rPr lang="en-US" dirty="0" err="1">
                    <a:latin typeface="+mn-lt"/>
                  </a:rPr>
                  <a:t>vào</a:t>
                </a:r>
                <a:r>
                  <a:rPr lang="en-US" dirty="0">
                    <a:latin typeface="+mn-lt"/>
                  </a:rPr>
                  <a:t> </a:t>
                </a:r>
                <a:r>
                  <a:rPr lang="en-US" dirty="0" err="1">
                    <a:latin typeface="+mn-lt"/>
                  </a:rPr>
                  <a:t>của</a:t>
                </a:r>
                <a:r>
                  <a:rPr lang="en-US" dirty="0">
                    <a:latin typeface="+mn-lt"/>
                  </a:rPr>
                  <a:t> Generator</a:t>
                </a:r>
              </a:p>
              <a:p>
                <a:pPr lvl="1"/>
                <a:r>
                  <a:rPr lang="en-US" dirty="0">
                    <a:latin typeface="+mn-lt"/>
                  </a:rPr>
                  <a:t>x </a:t>
                </a:r>
                <a:r>
                  <a:rPr lang="en-US" dirty="0" err="1">
                    <a:latin typeface="+mn-lt"/>
                  </a:rPr>
                  <a:t>là</a:t>
                </a:r>
                <a:r>
                  <a:rPr lang="en-US" dirty="0">
                    <a:latin typeface="+mn-lt"/>
                  </a:rPr>
                  <a:t> </a:t>
                </a:r>
                <a:r>
                  <a:rPr lang="en-US" dirty="0" err="1">
                    <a:latin typeface="+mn-lt"/>
                  </a:rPr>
                  <a:t>dữ</a:t>
                </a:r>
                <a:r>
                  <a:rPr lang="en-US" dirty="0">
                    <a:latin typeface="+mn-lt"/>
                  </a:rPr>
                  <a:t> </a:t>
                </a:r>
                <a:r>
                  <a:rPr lang="en-US" dirty="0" err="1">
                    <a:latin typeface="+mn-lt"/>
                  </a:rPr>
                  <a:t>liệu</a:t>
                </a:r>
                <a:r>
                  <a:rPr lang="en-US" dirty="0">
                    <a:latin typeface="+mn-lt"/>
                  </a:rPr>
                  <a:t> </a:t>
                </a:r>
                <a:r>
                  <a:rPr lang="en-US" dirty="0" err="1">
                    <a:latin typeface="+mn-lt"/>
                  </a:rPr>
                  <a:t>thật</a:t>
                </a:r>
                <a:endParaRPr lang="en-US" dirty="0">
                  <a:latin typeface="+mn-lt"/>
                </a:endParaRPr>
              </a:p>
              <a:p>
                <a:pPr lvl="1"/>
                <a:r>
                  <a:rPr lang="en-US" dirty="0" err="1">
                    <a:latin typeface="+mn-lt"/>
                  </a:rPr>
                  <a:t>Mạng</a:t>
                </a:r>
                <a:r>
                  <a:rPr lang="en-US" dirty="0">
                    <a:latin typeface="+mn-lt"/>
                  </a:rPr>
                  <a:t> generator </a:t>
                </a:r>
                <a:r>
                  <a:rPr lang="en-US" dirty="0" err="1">
                    <a:latin typeface="+mn-lt"/>
                  </a:rPr>
                  <a:t>là</a:t>
                </a:r>
                <a:r>
                  <a:rPr lang="en-US" dirty="0">
                    <a:latin typeface="+mn-lt"/>
                  </a:rPr>
                  <a:t> G, G(z) </a:t>
                </a:r>
                <a:r>
                  <a:rPr lang="en-US" dirty="0" err="1">
                    <a:latin typeface="+mn-lt"/>
                  </a:rPr>
                  <a:t>là</a:t>
                </a:r>
                <a:r>
                  <a:rPr lang="en-US" dirty="0">
                    <a:latin typeface="+mn-lt"/>
                  </a:rPr>
                  <a:t> </a:t>
                </a:r>
                <a:r>
                  <a:rPr lang="en-US" dirty="0" err="1">
                    <a:latin typeface="+mn-lt"/>
                  </a:rPr>
                  <a:t>ảnh</a:t>
                </a:r>
                <a:r>
                  <a:rPr lang="en-US" dirty="0">
                    <a:latin typeface="+mn-lt"/>
                  </a:rPr>
                  <a:t> </a:t>
                </a:r>
                <a:r>
                  <a:rPr lang="en-US" dirty="0" err="1">
                    <a:latin typeface="+mn-lt"/>
                  </a:rPr>
                  <a:t>được</a:t>
                </a:r>
                <a:r>
                  <a:rPr lang="en-US" dirty="0">
                    <a:latin typeface="+mn-lt"/>
                  </a:rPr>
                  <a:t> </a:t>
                </a:r>
                <a:r>
                  <a:rPr lang="en-US" dirty="0" err="1">
                    <a:latin typeface="+mn-lt"/>
                  </a:rPr>
                  <a:t>tạo</a:t>
                </a:r>
                <a:r>
                  <a:rPr lang="en-US" dirty="0">
                    <a:latin typeface="+mn-lt"/>
                  </a:rPr>
                  <a:t> </a:t>
                </a:r>
                <a:r>
                  <a:rPr lang="en-US" dirty="0" err="1">
                    <a:latin typeface="+mn-lt"/>
                  </a:rPr>
                  <a:t>ra</a:t>
                </a:r>
                <a:endParaRPr lang="en-US" dirty="0">
                  <a:latin typeface="+mn-lt"/>
                </a:endParaRPr>
              </a:p>
              <a:p>
                <a:pPr lvl="1"/>
                <a:r>
                  <a:rPr lang="en-US" dirty="0" err="1">
                    <a:latin typeface="+mn-lt"/>
                  </a:rPr>
                  <a:t>Mạng</a:t>
                </a:r>
                <a:r>
                  <a:rPr lang="en-US" dirty="0">
                    <a:latin typeface="+mn-lt"/>
                  </a:rPr>
                  <a:t> discriminator </a:t>
                </a:r>
                <a:r>
                  <a:rPr lang="en-US" dirty="0" err="1">
                    <a:latin typeface="+mn-lt"/>
                  </a:rPr>
                  <a:t>là</a:t>
                </a:r>
                <a:r>
                  <a:rPr lang="en-US" dirty="0">
                    <a:latin typeface="+mn-lt"/>
                  </a:rPr>
                  <a:t> D, D(x) </a:t>
                </a:r>
                <a:r>
                  <a:rPr lang="en-US" dirty="0" err="1">
                    <a:latin typeface="+mn-lt"/>
                  </a:rPr>
                  <a:t>là</a:t>
                </a:r>
                <a:r>
                  <a:rPr lang="en-US" dirty="0">
                    <a:latin typeface="+mn-lt"/>
                  </a:rPr>
                  <a:t> </a:t>
                </a:r>
                <a:r>
                  <a:rPr lang="en-US" dirty="0" err="1">
                    <a:latin typeface="+mn-lt"/>
                  </a:rPr>
                  <a:t>giá</a:t>
                </a:r>
                <a:r>
                  <a:rPr lang="en-US" dirty="0">
                    <a:latin typeface="+mn-lt"/>
                  </a:rPr>
                  <a:t> </a:t>
                </a:r>
                <a:r>
                  <a:rPr lang="en-US" dirty="0" err="1">
                    <a:latin typeface="+mn-lt"/>
                  </a:rPr>
                  <a:t>trị</a:t>
                </a:r>
                <a:r>
                  <a:rPr lang="en-US" dirty="0">
                    <a:latin typeface="+mn-lt"/>
                  </a:rPr>
                  <a:t> </a:t>
                </a:r>
                <a:r>
                  <a:rPr lang="en-US" dirty="0" err="1">
                    <a:latin typeface="+mn-lt"/>
                  </a:rPr>
                  <a:t>dự</a:t>
                </a:r>
                <a:r>
                  <a:rPr lang="en-US" dirty="0">
                    <a:latin typeface="+mn-lt"/>
                  </a:rPr>
                  <a:t> </a:t>
                </a:r>
                <a:r>
                  <a:rPr lang="en-US" dirty="0" err="1">
                    <a:latin typeface="+mn-lt"/>
                  </a:rPr>
                  <a:t>đoán</a:t>
                </a:r>
                <a:r>
                  <a:rPr lang="en-US" dirty="0">
                    <a:latin typeface="+mn-lt"/>
                  </a:rPr>
                  <a:t> </a:t>
                </a:r>
                <a:r>
                  <a:rPr lang="en-US" dirty="0" err="1">
                    <a:latin typeface="+mn-lt"/>
                  </a:rPr>
                  <a:t>ảnh</a:t>
                </a:r>
                <a:r>
                  <a:rPr lang="en-US" dirty="0">
                    <a:latin typeface="+mn-lt"/>
                  </a:rPr>
                  <a:t> x, D(G(z)) </a:t>
                </a:r>
                <a:r>
                  <a:rPr lang="en-US" dirty="0" err="1">
                    <a:latin typeface="+mn-lt"/>
                  </a:rPr>
                  <a:t>là</a:t>
                </a:r>
                <a:r>
                  <a:rPr lang="en-US" dirty="0">
                    <a:latin typeface="+mn-lt"/>
                  </a:rPr>
                  <a:t> </a:t>
                </a:r>
                <a:r>
                  <a:rPr lang="en-US" dirty="0" err="1">
                    <a:latin typeface="+mn-lt"/>
                  </a:rPr>
                  <a:t>giá</a:t>
                </a:r>
                <a:r>
                  <a:rPr lang="en-US" dirty="0">
                    <a:latin typeface="+mn-lt"/>
                  </a:rPr>
                  <a:t> </a:t>
                </a:r>
                <a:r>
                  <a:rPr lang="en-US" dirty="0" err="1">
                    <a:latin typeface="+mn-lt"/>
                  </a:rPr>
                  <a:t>trí</a:t>
                </a:r>
                <a:r>
                  <a:rPr lang="en-US" dirty="0">
                    <a:latin typeface="+mn-lt"/>
                  </a:rPr>
                  <a:t> </a:t>
                </a:r>
                <a:r>
                  <a:rPr lang="en-US" dirty="0" err="1">
                    <a:latin typeface="+mn-lt"/>
                  </a:rPr>
                  <a:t>dự</a:t>
                </a:r>
                <a:r>
                  <a:rPr lang="en-US" dirty="0">
                    <a:latin typeface="+mn-lt"/>
                  </a:rPr>
                  <a:t> </a:t>
                </a:r>
                <a:r>
                  <a:rPr lang="en-US" dirty="0" err="1">
                    <a:latin typeface="+mn-lt"/>
                  </a:rPr>
                  <a:t>đoán</a:t>
                </a:r>
                <a:r>
                  <a:rPr lang="en-US" dirty="0">
                    <a:latin typeface="+mn-lt"/>
                  </a:rPr>
                  <a:t> </a:t>
                </a:r>
                <a:r>
                  <a:rPr lang="en-US" dirty="0" err="1">
                    <a:latin typeface="+mn-lt"/>
                  </a:rPr>
                  <a:t>ảnh</a:t>
                </a:r>
                <a:r>
                  <a:rPr lang="en-US" dirty="0">
                    <a:latin typeface="+mn-lt"/>
                  </a:rPr>
                  <a:t> </a:t>
                </a:r>
                <a:r>
                  <a:rPr lang="en-US" dirty="0" err="1">
                    <a:latin typeface="+mn-lt"/>
                  </a:rPr>
                  <a:t>giả</a:t>
                </a:r>
                <a:endParaRPr lang="en-US" dirty="0">
                  <a:latin typeface="+mn-lt"/>
                </a:endParaRPr>
              </a:p>
              <a:p>
                <a:endParaRPr lang="en-US" dirty="0">
                  <a:latin typeface="+mn-lt"/>
                </a:endParaRPr>
              </a:p>
              <a:p>
                <a:r>
                  <a:rPr lang="en-US" dirty="0">
                    <a:latin typeface="+mn-lt"/>
                  </a:rPr>
                  <a:t>Ta </a:t>
                </a:r>
                <a:r>
                  <a:rPr lang="en-US" dirty="0" err="1">
                    <a:latin typeface="+mn-lt"/>
                  </a:rPr>
                  <a:t>cần</a:t>
                </a:r>
                <a:r>
                  <a:rPr lang="en-US" dirty="0">
                    <a:latin typeface="+mn-lt"/>
                  </a:rPr>
                  <a:t> max D(x) </a:t>
                </a:r>
                <a:r>
                  <a:rPr lang="en-US" dirty="0" err="1">
                    <a:latin typeface="+mn-lt"/>
                  </a:rPr>
                  <a:t>và</a:t>
                </a:r>
                <a:r>
                  <a:rPr lang="en-US" dirty="0">
                    <a:latin typeface="+mn-lt"/>
                  </a:rPr>
                  <a:t> minimize D(G(z)), </a:t>
                </a:r>
                <a:r>
                  <a:rPr lang="en-US" dirty="0" err="1">
                    <a:latin typeface="+mn-lt"/>
                  </a:rPr>
                  <a:t>nên</a:t>
                </a:r>
                <a:r>
                  <a:rPr lang="en-US" dirty="0">
                    <a:latin typeface="+mn-lt"/>
                  </a:rPr>
                  <a:t> </a:t>
                </a:r>
                <a:r>
                  <a:rPr lang="en-US" dirty="0" err="1">
                    <a:latin typeface="+mn-lt"/>
                  </a:rPr>
                  <a:t>có</a:t>
                </a:r>
                <a:r>
                  <a:rPr lang="en-US" dirty="0">
                    <a:latin typeface="+mn-lt"/>
                  </a:rPr>
                  <a:t> </a:t>
                </a:r>
                <a:r>
                  <a:rPr lang="en-US" dirty="0" err="1">
                    <a:latin typeface="+mn-lt"/>
                  </a:rPr>
                  <a:t>hàm</a:t>
                </a:r>
                <a:r>
                  <a:rPr lang="en-US" dirty="0">
                    <a:latin typeface="+mn-lt"/>
                  </a:rPr>
                  <a:t> </a:t>
                </a:r>
                <a:r>
                  <a:rPr lang="en-US" dirty="0" err="1">
                    <a:latin typeface="+mn-lt"/>
                  </a:rPr>
                  <a:t>mất</a:t>
                </a:r>
                <a:r>
                  <a:rPr lang="en-US" dirty="0">
                    <a:latin typeface="+mn-lt"/>
                  </a:rPr>
                  <a:t> </a:t>
                </a:r>
                <a:r>
                  <a:rPr lang="en-US" dirty="0" err="1">
                    <a:latin typeface="+mn-lt"/>
                  </a:rPr>
                  <a:t>mát</a:t>
                </a:r>
                <a:r>
                  <a:rPr lang="en-US" dirty="0">
                    <a:latin typeface="+mn-lt"/>
                  </a:rPr>
                  <a:t> </a:t>
                </a:r>
                <a:r>
                  <a:rPr lang="en-US" dirty="0" err="1">
                    <a:latin typeface="+mn-lt"/>
                  </a:rPr>
                  <a:t>cho</a:t>
                </a:r>
                <a:r>
                  <a:rPr lang="en-US" dirty="0">
                    <a:latin typeface="+mn-lt"/>
                  </a:rPr>
                  <a:t> discriminator:</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𝑑𝑎𝑡𝑎</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𝑧</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func>
                    </m:oMath>
                  </m:oMathPara>
                </a14:m>
                <a:endParaRPr lang="en-US" dirty="0"/>
              </a:p>
            </p:txBody>
          </p:sp>
        </mc:Choice>
        <mc:Fallback xmlns="">
          <p:sp>
            <p:nvSpPr>
              <p:cNvPr id="3" name="Text Placeholder 2">
                <a:extLst>
                  <a:ext uri="{FF2B5EF4-FFF2-40B4-BE49-F238E27FC236}">
                    <a16:creationId xmlns:a16="http://schemas.microsoft.com/office/drawing/2014/main" id="{BC687B58-E2EC-0ED8-C29D-552D78DCCBF2}"/>
                  </a:ext>
                </a:extLst>
              </p:cNvPr>
              <p:cNvSpPr>
                <a:spLocks noGrp="1" noRot="1" noChangeAspect="1" noMove="1" noResize="1" noEditPoints="1" noAdjustHandles="1" noChangeArrowheads="1" noChangeShapeType="1" noTextEdit="1"/>
              </p:cNvSpPr>
              <p:nvPr>
                <p:ph type="body" idx="1"/>
              </p:nvPr>
            </p:nvSpPr>
            <p:spPr>
              <a:blipFill>
                <a:blip r:embed="rId2"/>
                <a:stretch>
                  <a:fillRect r="-4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4B0A30-BF54-BFD8-80DF-09A3AEF8A1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710338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30B3-E40A-2AC6-68F2-B8B6F685D5C2}"/>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E744027-493D-81F6-FB29-6AD63E54274C}"/>
                  </a:ext>
                </a:extLst>
              </p:cNvPr>
              <p:cNvSpPr>
                <a:spLocks noGrp="1"/>
              </p:cNvSpPr>
              <p:nvPr>
                <p:ph type="body" idx="1"/>
              </p:nvPr>
            </p:nvSpPr>
            <p:spPr/>
            <p:txBody>
              <a:bodyPr/>
              <a:lstStyle/>
              <a:p>
                <a:r>
                  <a:rPr lang="en-US" dirty="0"/>
                  <a:t>Generator </a:t>
                </a:r>
                <a:r>
                  <a:rPr lang="en-US" dirty="0" err="1"/>
                  <a:t>cần</a:t>
                </a:r>
                <a:r>
                  <a:rPr lang="en-US" dirty="0"/>
                  <a:t> </a:t>
                </a:r>
                <a:r>
                  <a:rPr lang="en-US" dirty="0" err="1"/>
                  <a:t>sinh</a:t>
                </a:r>
                <a:r>
                  <a:rPr lang="en-US" dirty="0"/>
                  <a:t> </a:t>
                </a:r>
                <a:r>
                  <a:rPr lang="en-US" dirty="0" err="1"/>
                  <a:t>ra</a:t>
                </a:r>
                <a:r>
                  <a:rPr lang="en-US" dirty="0"/>
                  <a:t> </a:t>
                </a:r>
                <a:r>
                  <a:rPr lang="en-US" dirty="0" err="1"/>
                  <a:t>ảnh</a:t>
                </a:r>
                <a:r>
                  <a:rPr lang="en-US" dirty="0"/>
                  <a:t> </a:t>
                </a:r>
                <a:r>
                  <a:rPr lang="en-US" dirty="0" err="1"/>
                  <a:t>để</a:t>
                </a:r>
                <a:r>
                  <a:rPr lang="en-US" dirty="0"/>
                  <a:t> </a:t>
                </a:r>
                <a:r>
                  <a:rPr lang="en-US" dirty="0" err="1"/>
                  <a:t>đánh</a:t>
                </a:r>
                <a:r>
                  <a:rPr lang="en-US" dirty="0"/>
                  <a:t> </a:t>
                </a:r>
                <a:r>
                  <a:rPr lang="en-US" dirty="0" err="1"/>
                  <a:t>lừa</a:t>
                </a:r>
                <a:r>
                  <a:rPr lang="en-US" dirty="0"/>
                  <a:t> discriminator</a:t>
                </a:r>
              </a:p>
              <a:p>
                <a:endParaRPr lang="en-US" dirty="0"/>
              </a:p>
              <a:p>
                <a:r>
                  <a:rPr lang="en-US" dirty="0" err="1"/>
                  <a:t>Hàm</a:t>
                </a:r>
                <a:r>
                  <a:rPr lang="en-US" dirty="0"/>
                  <a:t> </a:t>
                </a:r>
                <a:r>
                  <a:rPr lang="en-US" dirty="0" err="1"/>
                  <a:t>mất</a:t>
                </a:r>
                <a:r>
                  <a:rPr lang="en-US" dirty="0"/>
                  <a:t> </a:t>
                </a:r>
                <a:r>
                  <a:rPr lang="en-US" dirty="0" err="1"/>
                  <a:t>mát</a:t>
                </a:r>
                <a:r>
                  <a:rPr lang="en-US" dirty="0"/>
                  <a:t> </a:t>
                </a:r>
                <a:r>
                  <a:rPr lang="en-US" dirty="0" err="1"/>
                  <a:t>cho</a:t>
                </a:r>
                <a:r>
                  <a:rPr lang="en-US" dirty="0"/>
                  <a:t> generator:</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𝑧</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func>
                    </m:oMath>
                  </m:oMathPara>
                </a14:m>
                <a:endParaRPr lang="en-US" dirty="0"/>
              </a:p>
              <a:p>
                <a:pPr marL="114300" indent="0">
                  <a:buNone/>
                </a:pPr>
                <a:endParaRPr lang="en-US" dirty="0"/>
              </a:p>
              <a:p>
                <a:pPr marL="114300" indent="0">
                  <a:buNone/>
                </a:pPr>
                <a:r>
                  <a:rPr lang="en-US" dirty="0" err="1"/>
                  <a:t>Gộp</a:t>
                </a:r>
                <a:r>
                  <a:rPr lang="en-US" dirty="0"/>
                  <a:t> 2 </a:t>
                </a:r>
                <a:r>
                  <a:rPr lang="en-US" dirty="0" err="1"/>
                  <a:t>phương</a:t>
                </a:r>
                <a:r>
                  <a:rPr lang="en-US" dirty="0"/>
                  <a:t> </a:t>
                </a:r>
                <a:r>
                  <a:rPr lang="en-US" dirty="0" err="1"/>
                  <a:t>trình</a:t>
                </a:r>
                <a:r>
                  <a:rPr lang="en-US" dirty="0"/>
                  <a:t>:</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𝐷</m:t>
                                  </m:r>
                                </m:lim>
                              </m:limLow>
                            </m:fName>
                            <m:e>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𝑑𝑎𝑡𝑎</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𝑙𝑜𝑔𝐷</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e>
                          </m:func>
                        </m:e>
                      </m:func>
                    </m:oMath>
                  </m:oMathPara>
                </a14:m>
                <a:endParaRPr lang="en-US" dirty="0"/>
              </a:p>
              <a:p>
                <a:pPr marL="114300" indent="0">
                  <a:buNone/>
                </a:pPr>
                <a:endParaRPr lang="en-US" dirty="0"/>
              </a:p>
              <a:p>
                <a:pPr marL="114300" indent="0">
                  <a:buNone/>
                </a:pPr>
                <a:r>
                  <a:rPr lang="en-US" dirty="0" err="1"/>
                  <a:t>Điểm</a:t>
                </a:r>
                <a:r>
                  <a:rPr lang="en-US" dirty="0"/>
                  <a:t> </a:t>
                </a:r>
                <a:r>
                  <a:rPr lang="en-US" dirty="0" err="1"/>
                  <a:t>cân</a:t>
                </a:r>
                <a:r>
                  <a:rPr lang="en-US" dirty="0"/>
                  <a:t> </a:t>
                </a:r>
                <a:r>
                  <a:rPr lang="en-US" dirty="0" err="1"/>
                  <a:t>bằng</a:t>
                </a:r>
                <a:r>
                  <a:rPr lang="en-US" dirty="0"/>
                  <a:t> </a:t>
                </a:r>
                <a:r>
                  <a:rPr lang="en-US" dirty="0" err="1"/>
                  <a:t>của</a:t>
                </a:r>
                <a:r>
                  <a:rPr lang="en-US" dirty="0"/>
                  <a:t> 2 </a:t>
                </a:r>
                <a:r>
                  <a:rPr lang="en-US" dirty="0" err="1"/>
                  <a:t>mô</a:t>
                </a:r>
                <a:r>
                  <a:rPr lang="en-US" dirty="0"/>
                  <a:t> </a:t>
                </a:r>
                <a:r>
                  <a:rPr lang="en-US" dirty="0" err="1"/>
                  <a:t>hình</a:t>
                </a:r>
                <a:r>
                  <a:rPr lang="en-US" dirty="0"/>
                  <a:t> </a:t>
                </a:r>
                <a:r>
                  <a:rPr lang="en-US" dirty="0" err="1"/>
                  <a:t>là</a:t>
                </a:r>
                <a:r>
                  <a:rPr lang="en-US" dirty="0"/>
                  <a:t> </a:t>
                </a:r>
                <a:r>
                  <a:rPr lang="en-US" dirty="0" err="1"/>
                  <a:t>nash</a:t>
                </a:r>
                <a:r>
                  <a:rPr lang="en-US" dirty="0"/>
                  <a:t> equilibrium</a:t>
                </a:r>
              </a:p>
            </p:txBody>
          </p:sp>
        </mc:Choice>
        <mc:Fallback xmlns="">
          <p:sp>
            <p:nvSpPr>
              <p:cNvPr id="3" name="Text Placeholder 2">
                <a:extLst>
                  <a:ext uri="{FF2B5EF4-FFF2-40B4-BE49-F238E27FC236}">
                    <a16:creationId xmlns:a16="http://schemas.microsoft.com/office/drawing/2014/main" id="{2E744027-493D-81F6-FB29-6AD63E54274C}"/>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B410A4-5A76-2B88-5060-B66430F069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312273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F2E64-0195-A6AE-F8C7-7EB98274390F}"/>
              </a:ext>
            </a:extLst>
          </p:cNvPr>
          <p:cNvSpPr>
            <a:spLocks noGrp="1"/>
          </p:cNvSpPr>
          <p:nvPr>
            <p:ph type="title"/>
          </p:nvPr>
        </p:nvSpPr>
        <p:spPr/>
        <p:txBody>
          <a:bodyPr>
            <a:normAutofit fontScale="90000"/>
          </a:bodyPr>
          <a:lstStyle/>
          <a:p>
            <a:r>
              <a:rPr lang="en-US" dirty="0" err="1"/>
              <a:t>Nhược</a:t>
            </a:r>
            <a:r>
              <a:rPr lang="en-US" dirty="0"/>
              <a:t> </a:t>
            </a:r>
            <a:r>
              <a:rPr lang="en-US" dirty="0" err="1"/>
              <a:t>điểm</a:t>
            </a:r>
            <a:r>
              <a:rPr lang="en-US" dirty="0"/>
              <a:t> </a:t>
            </a:r>
            <a:r>
              <a:rPr lang="en-US" dirty="0" err="1"/>
              <a:t>của</a:t>
            </a:r>
            <a:r>
              <a:rPr lang="en-US" dirty="0"/>
              <a:t> GAN</a:t>
            </a:r>
          </a:p>
        </p:txBody>
      </p:sp>
      <p:sp>
        <p:nvSpPr>
          <p:cNvPr id="3" name="Text Placeholder 2">
            <a:extLst>
              <a:ext uri="{FF2B5EF4-FFF2-40B4-BE49-F238E27FC236}">
                <a16:creationId xmlns:a16="http://schemas.microsoft.com/office/drawing/2014/main" id="{98C1653E-4199-C2A8-0A44-C7C9F1770D9F}"/>
              </a:ext>
            </a:extLst>
          </p:cNvPr>
          <p:cNvSpPr>
            <a:spLocks noGrp="1"/>
          </p:cNvSpPr>
          <p:nvPr>
            <p:ph type="body" idx="1"/>
          </p:nvPr>
        </p:nvSpPr>
        <p:spPr/>
        <p:txBody>
          <a:bodyPr/>
          <a:lstStyle/>
          <a:p>
            <a:r>
              <a:rPr lang="en-US" b="1" i="0" dirty="0">
                <a:effectLst/>
                <a:latin typeface="-apple-system"/>
              </a:rPr>
              <a:t>Hard to achieve Nash equilibrium</a:t>
            </a:r>
          </a:p>
          <a:p>
            <a:r>
              <a:rPr lang="en-US" b="1" i="0" dirty="0">
                <a:effectLst/>
                <a:latin typeface="-apple-system"/>
              </a:rPr>
              <a:t>Low dimensional support</a:t>
            </a:r>
          </a:p>
          <a:p>
            <a:r>
              <a:rPr lang="en-US" b="1" i="0" dirty="0">
                <a:effectLst/>
                <a:latin typeface="-apple-system"/>
              </a:rPr>
              <a:t>Vanishing </a:t>
            </a:r>
            <a:r>
              <a:rPr lang="en-US" b="1" i="0" dirty="0" err="1">
                <a:effectLst/>
                <a:latin typeface="-apple-system"/>
              </a:rPr>
              <a:t>gradien</a:t>
            </a:r>
            <a:endParaRPr lang="en-US" b="1" i="0" dirty="0">
              <a:effectLst/>
              <a:latin typeface="-apple-system"/>
            </a:endParaRPr>
          </a:p>
          <a:p>
            <a:r>
              <a:rPr lang="en-US" b="1" i="0" dirty="0">
                <a:effectLst/>
                <a:latin typeface="-apple-system"/>
              </a:rPr>
              <a:t>Mode collapse</a:t>
            </a:r>
          </a:p>
          <a:p>
            <a:r>
              <a:rPr lang="en-US" b="1" i="0" dirty="0">
                <a:effectLst/>
                <a:latin typeface="-apple-system"/>
              </a:rPr>
              <a:t>Lack of a proper evaluation metric</a:t>
            </a:r>
          </a:p>
          <a:p>
            <a:endParaRPr lang="en-US" dirty="0"/>
          </a:p>
        </p:txBody>
      </p:sp>
      <p:sp>
        <p:nvSpPr>
          <p:cNvPr id="4" name="Slide Number Placeholder 3">
            <a:extLst>
              <a:ext uri="{FF2B5EF4-FFF2-40B4-BE49-F238E27FC236}">
                <a16:creationId xmlns:a16="http://schemas.microsoft.com/office/drawing/2014/main" id="{F6CB8416-7A78-5BD3-5148-09400F9E4C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922367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4: </a:t>
            </a:r>
            <a:r>
              <a:rPr lang="en-US" dirty="0"/>
              <a:t>Auto Encoder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49147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D131-8FC1-CB07-DE30-0094EC5D79E6}"/>
              </a:ext>
            </a:extLst>
          </p:cNvPr>
          <p:cNvSpPr>
            <a:spLocks noGrp="1"/>
          </p:cNvSpPr>
          <p:nvPr>
            <p:ph type="title"/>
          </p:nvPr>
        </p:nvSpPr>
        <p:spPr/>
        <p:txBody>
          <a:bodyPr>
            <a:normAutofit fontScale="90000"/>
          </a:bodyPr>
          <a:lstStyle/>
          <a:p>
            <a:r>
              <a:rPr lang="en-US" dirty="0"/>
              <a:t>Auto Encoder</a:t>
            </a:r>
          </a:p>
        </p:txBody>
      </p:sp>
      <p:sp>
        <p:nvSpPr>
          <p:cNvPr id="3" name="Text Placeholder 2">
            <a:extLst>
              <a:ext uri="{FF2B5EF4-FFF2-40B4-BE49-F238E27FC236}">
                <a16:creationId xmlns:a16="http://schemas.microsoft.com/office/drawing/2014/main" id="{929A7F08-DB17-A9CD-5B07-505E8E8160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7BC1FA-489E-4A61-7091-5617D19687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17835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FF38A2-DB62-F9DA-2B31-6CB830F04ABB}"/>
              </a:ext>
            </a:extLst>
          </p:cNvPr>
          <p:cNvSpPr>
            <a:spLocks noGrp="1"/>
          </p:cNvSpPr>
          <p:nvPr>
            <p:ph type="title"/>
          </p:nvPr>
        </p:nvSpPr>
        <p:spPr/>
        <p:txBody>
          <a:bodyPr>
            <a:normAutofit fontScale="90000"/>
          </a:bodyPr>
          <a:lstStyle/>
          <a:p>
            <a:r>
              <a:rPr lang="en-US" dirty="0" err="1"/>
              <a:t>Mô</a:t>
            </a:r>
            <a:r>
              <a:rPr lang="en-US" dirty="0"/>
              <a:t> </a:t>
            </a:r>
            <a:r>
              <a:rPr lang="en-US" dirty="0" err="1"/>
              <a:t>hình</a:t>
            </a:r>
            <a:endParaRPr lang="en-US" dirty="0"/>
          </a:p>
        </p:txBody>
      </p:sp>
      <p:sp>
        <p:nvSpPr>
          <p:cNvPr id="7" name="Text Placeholder 6">
            <a:extLst>
              <a:ext uri="{FF2B5EF4-FFF2-40B4-BE49-F238E27FC236}">
                <a16:creationId xmlns:a16="http://schemas.microsoft.com/office/drawing/2014/main" id="{C08F55FD-79A8-9587-35FF-6BC881A98532}"/>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43591B73-CE03-69DC-E831-80DACC238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descr="Diagram&#10;&#10;Description automatically generated">
            <a:extLst>
              <a:ext uri="{FF2B5EF4-FFF2-40B4-BE49-F238E27FC236}">
                <a16:creationId xmlns:a16="http://schemas.microsoft.com/office/drawing/2014/main" id="{AC4E2980-1F48-C2BD-233C-B8E4AB122C76}"/>
              </a:ext>
            </a:extLst>
          </p:cNvPr>
          <p:cNvPicPr>
            <a:picLocks noChangeAspect="1"/>
          </p:cNvPicPr>
          <p:nvPr/>
        </p:nvPicPr>
        <p:blipFill>
          <a:blip r:embed="rId3"/>
          <a:stretch>
            <a:fillRect/>
          </a:stretch>
        </p:blipFill>
        <p:spPr>
          <a:xfrm>
            <a:off x="1030147" y="1049870"/>
            <a:ext cx="7334414" cy="3416974"/>
          </a:xfrm>
          <a:prstGeom prst="rect">
            <a:avLst/>
          </a:prstGeom>
        </p:spPr>
      </p:pic>
    </p:spTree>
    <p:extLst>
      <p:ext uri="{BB962C8B-B14F-4D97-AF65-F5344CB8AC3E}">
        <p14:creationId xmlns:p14="http://schemas.microsoft.com/office/powerpoint/2010/main" val="2094541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3: CycleGAN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631906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82F95-72D4-FEE4-3F3D-0A7ACFBE4D4C}"/>
              </a:ext>
            </a:extLst>
          </p:cNvPr>
          <p:cNvSpPr>
            <a:spLocks noGrp="1"/>
          </p:cNvSpPr>
          <p:nvPr>
            <p:ph type="title"/>
          </p:nvPr>
        </p:nvSpPr>
        <p:spPr/>
        <p:txBody>
          <a:bodyPr>
            <a:normAutofit fontScale="90000"/>
          </a:bodyPr>
          <a:lstStyle/>
          <a:p>
            <a:r>
              <a:rPr lang="en-US" b="1" i="0" dirty="0" err="1">
                <a:effectLst/>
                <a:latin typeface="-apple-system"/>
              </a:rPr>
              <a:t>CycleGAN</a:t>
            </a:r>
            <a:r>
              <a:rPr lang="en-US" b="1" i="0" dirty="0">
                <a:effectLst/>
                <a:latin typeface="-apple-system"/>
              </a:rPr>
              <a:t> </a:t>
            </a:r>
            <a:r>
              <a:rPr lang="vi-VN" b="1" i="0" dirty="0">
                <a:effectLst/>
                <a:latin typeface="-apple-system"/>
              </a:rPr>
              <a:t>là gì?</a:t>
            </a:r>
            <a:endParaRPr lang="en-US" dirty="0"/>
          </a:p>
        </p:txBody>
      </p:sp>
      <p:sp>
        <p:nvSpPr>
          <p:cNvPr id="7" name="Text Placeholder 6">
            <a:extLst>
              <a:ext uri="{FF2B5EF4-FFF2-40B4-BE49-F238E27FC236}">
                <a16:creationId xmlns:a16="http://schemas.microsoft.com/office/drawing/2014/main" id="{41ADA8A1-7DC4-E11B-5E48-991C9708525B}"/>
              </a:ext>
            </a:extLst>
          </p:cNvPr>
          <p:cNvSpPr>
            <a:spLocks noGrp="1"/>
          </p:cNvSpPr>
          <p:nvPr>
            <p:ph type="body" idx="1"/>
          </p:nvPr>
        </p:nvSpPr>
        <p:spPr/>
        <p:txBody>
          <a:bodyPr/>
          <a:lstStyle/>
          <a:p>
            <a:r>
              <a:rPr lang="en-US" b="0" i="0" dirty="0" err="1">
                <a:solidFill>
                  <a:srgbClr val="3D3D3D"/>
                </a:solidFill>
                <a:effectLst/>
                <a:latin typeface="Roboto" panose="02000000000000000000" pitchFamily="2" charset="0"/>
              </a:rPr>
              <a:t>CycleGAN</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thuộc</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bài</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toán</a:t>
            </a:r>
            <a:r>
              <a:rPr lang="en-US" b="0" i="0" dirty="0">
                <a:solidFill>
                  <a:srgbClr val="3D3D3D"/>
                </a:solidFill>
                <a:effectLst/>
                <a:latin typeface="Roboto" panose="02000000000000000000" pitchFamily="2" charset="0"/>
              </a:rPr>
              <a:t> </a:t>
            </a:r>
            <a:r>
              <a:rPr lang="en-US" b="1" i="0" dirty="0">
                <a:solidFill>
                  <a:srgbClr val="3D3D3D"/>
                </a:solidFill>
                <a:effectLst/>
                <a:latin typeface="Roboto" panose="02000000000000000000" pitchFamily="2" charset="0"/>
              </a:rPr>
              <a:t>unsupervised </a:t>
            </a:r>
            <a:r>
              <a:rPr lang="en-US" b="0" i="0" dirty="0" err="1">
                <a:solidFill>
                  <a:srgbClr val="3D3D3D"/>
                </a:solidFill>
                <a:effectLst/>
                <a:latin typeface="Roboto" panose="02000000000000000000" pitchFamily="2" charset="0"/>
              </a:rPr>
              <a:t>uni</a:t>
            </a:r>
            <a:r>
              <a:rPr lang="en-US" b="0" i="0" dirty="0">
                <a:solidFill>
                  <a:srgbClr val="3D3D3D"/>
                </a:solidFill>
                <a:effectLst/>
                <a:latin typeface="Roboto" panose="02000000000000000000" pitchFamily="2" charset="0"/>
              </a:rPr>
              <a:t>-model image to image translation</a:t>
            </a:r>
            <a:r>
              <a:rPr lang="vi-VN" b="0" i="0" dirty="0">
                <a:solidFill>
                  <a:srgbClr val="3D3D3D"/>
                </a:solidFill>
                <a:effectLst/>
                <a:latin typeface="Roboto" panose="02000000000000000000" pitchFamily="2" charset="0"/>
              </a:rPr>
              <a:t>.</a:t>
            </a:r>
          </a:p>
          <a:p>
            <a:r>
              <a:rPr lang="vi-VN" dirty="0">
                <a:solidFill>
                  <a:srgbClr val="3D3D3D"/>
                </a:solidFill>
                <a:latin typeface="Roboto" panose="02000000000000000000" pitchFamily="2" charset="0"/>
              </a:rPr>
              <a:t>Ví dụ: chuyển ngựa vằn thành ngựa thường</a:t>
            </a:r>
            <a:endParaRPr lang="vi-VN" b="0" i="0" dirty="0">
              <a:solidFill>
                <a:srgbClr val="3D3D3D"/>
              </a:solidFill>
              <a:effectLst/>
              <a:latin typeface="Roboto" panose="02000000000000000000" pitchFamily="2" charset="0"/>
            </a:endParaRPr>
          </a:p>
          <a:p>
            <a:endParaRPr lang="en-US" dirty="0"/>
          </a:p>
        </p:txBody>
      </p:sp>
      <p:sp>
        <p:nvSpPr>
          <p:cNvPr id="5" name="Slide Number Placeholder 4">
            <a:extLst>
              <a:ext uri="{FF2B5EF4-FFF2-40B4-BE49-F238E27FC236}">
                <a16:creationId xmlns:a16="http://schemas.microsoft.com/office/drawing/2014/main" id="{31DD9130-70B6-A0A6-1697-E28BEC0BA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1026" name="Picture 2">
            <a:extLst>
              <a:ext uri="{FF2B5EF4-FFF2-40B4-BE49-F238E27FC236}">
                <a16:creationId xmlns:a16="http://schemas.microsoft.com/office/drawing/2014/main" id="{F607F893-0287-1470-5BDE-2849E272C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250" y="1955800"/>
            <a:ext cx="6892147" cy="268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81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9C12-83F3-620E-7B80-6BEB3BC7E4DE}"/>
              </a:ext>
            </a:extLst>
          </p:cNvPr>
          <p:cNvSpPr>
            <a:spLocks noGrp="1"/>
          </p:cNvSpPr>
          <p:nvPr>
            <p:ph type="title"/>
          </p:nvPr>
        </p:nvSpPr>
        <p:spPr/>
        <p:txBody>
          <a:bodyPr>
            <a:normAutofit fontScale="90000"/>
          </a:bodyPr>
          <a:lstStyle/>
          <a:p>
            <a:r>
              <a:rPr lang="vi-VN" dirty="0"/>
              <a:t>Có giám sát và không giám sát</a:t>
            </a:r>
            <a:endParaRPr lang="en-US" dirty="0"/>
          </a:p>
        </p:txBody>
      </p:sp>
      <p:sp>
        <p:nvSpPr>
          <p:cNvPr id="3" name="Text Placeholder 2">
            <a:extLst>
              <a:ext uri="{FF2B5EF4-FFF2-40B4-BE49-F238E27FC236}">
                <a16:creationId xmlns:a16="http://schemas.microsoft.com/office/drawing/2014/main" id="{7565FE8F-8028-F778-EC45-35CF03F5F365}"/>
              </a:ext>
            </a:extLst>
          </p:cNvPr>
          <p:cNvSpPr>
            <a:spLocks noGrp="1"/>
          </p:cNvSpPr>
          <p:nvPr>
            <p:ph type="body" idx="1"/>
          </p:nvPr>
        </p:nvSpPr>
        <p:spPr>
          <a:xfrm>
            <a:off x="310896" y="676656"/>
            <a:ext cx="8520600" cy="1291844"/>
          </a:xfrm>
        </p:spPr>
        <p:txBody>
          <a:bodyPr/>
          <a:lstStyle/>
          <a:p>
            <a:r>
              <a:rPr lang="vi-VN" dirty="0"/>
              <a:t>Có giám sát: dữ liệu cặp đôi giữa 2 tập </a:t>
            </a:r>
          </a:p>
          <a:p>
            <a:r>
              <a:rPr lang="vi-VN" dirty="0"/>
              <a:t>Không giám sát: dữ liệu riêng lẻ trong từng tập</a:t>
            </a:r>
            <a:endParaRPr lang="en-US" dirty="0"/>
          </a:p>
        </p:txBody>
      </p:sp>
      <p:sp>
        <p:nvSpPr>
          <p:cNvPr id="4" name="Slide Number Placeholder 3">
            <a:extLst>
              <a:ext uri="{FF2B5EF4-FFF2-40B4-BE49-F238E27FC236}">
                <a16:creationId xmlns:a16="http://schemas.microsoft.com/office/drawing/2014/main" id="{7AAB633A-F442-E688-F40E-57CCFDA970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2050" name="Picture 2">
            <a:extLst>
              <a:ext uri="{FF2B5EF4-FFF2-40B4-BE49-F238E27FC236}">
                <a16:creationId xmlns:a16="http://schemas.microsoft.com/office/drawing/2014/main" id="{26170C31-F443-295D-5B71-4B5BCFA09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471" y="1871792"/>
            <a:ext cx="4743450" cy="2900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092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14E3-4FCF-8ACD-4D82-479354F9EBE9}"/>
              </a:ext>
            </a:extLst>
          </p:cNvPr>
          <p:cNvSpPr>
            <a:spLocks noGrp="1"/>
          </p:cNvSpPr>
          <p:nvPr>
            <p:ph type="title"/>
          </p:nvPr>
        </p:nvSpPr>
        <p:spPr/>
        <p:txBody>
          <a:bodyPr>
            <a:normAutofit fontScale="90000"/>
          </a:bodyPr>
          <a:lstStyle/>
          <a:p>
            <a:r>
              <a:rPr lang="vi-VN" dirty="0"/>
              <a:t>CycleGAN</a:t>
            </a:r>
            <a:endParaRPr lang="en-US" dirty="0"/>
          </a:p>
        </p:txBody>
      </p:sp>
      <p:sp>
        <p:nvSpPr>
          <p:cNvPr id="3" name="Text Placeholder 2">
            <a:extLst>
              <a:ext uri="{FF2B5EF4-FFF2-40B4-BE49-F238E27FC236}">
                <a16:creationId xmlns:a16="http://schemas.microsoft.com/office/drawing/2014/main" id="{DBF143E4-B02F-4654-E010-A26A820B61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C60DAE-6705-42ED-0779-BC2A863E37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074" name="Picture 2">
            <a:extLst>
              <a:ext uri="{FF2B5EF4-FFF2-40B4-BE49-F238E27FC236}">
                <a16:creationId xmlns:a16="http://schemas.microsoft.com/office/drawing/2014/main" id="{8631568E-BE09-D78D-1BF4-FF4122083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650" y="921543"/>
            <a:ext cx="6705600" cy="3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466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9012-8A70-598F-14F0-5633944580A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E1A4FB8-3DF8-68C2-DC3B-055D46DB169F}"/>
              </a:ext>
            </a:extLst>
          </p:cNvPr>
          <p:cNvSpPr>
            <a:spLocks noGrp="1"/>
          </p:cNvSpPr>
          <p:nvPr>
            <p:ph type="body" idx="1"/>
          </p:nvPr>
        </p:nvSpPr>
        <p:spPr/>
        <p:txBody>
          <a:bodyPr/>
          <a:lstStyle/>
          <a:p>
            <a:r>
              <a:rPr lang="vi-VN" dirty="0"/>
              <a:t>Dữ liệu</a:t>
            </a:r>
          </a:p>
          <a:p>
            <a:r>
              <a:rPr lang="vi-VN" dirty="0"/>
              <a:t>Mô hình gồm 2 generator </a:t>
            </a:r>
            <a:endParaRPr lang="en-US" dirty="0"/>
          </a:p>
        </p:txBody>
      </p:sp>
      <p:sp>
        <p:nvSpPr>
          <p:cNvPr id="4" name="Slide Number Placeholder 3">
            <a:extLst>
              <a:ext uri="{FF2B5EF4-FFF2-40B4-BE49-F238E27FC236}">
                <a16:creationId xmlns:a16="http://schemas.microsoft.com/office/drawing/2014/main" id="{AD0BF9F7-F290-5139-8275-A085ADE3D2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128838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AF43-1987-AD15-2369-A7A766FBD0F4}"/>
              </a:ext>
            </a:extLst>
          </p:cNvPr>
          <p:cNvSpPr>
            <a:spLocks noGrp="1"/>
          </p:cNvSpPr>
          <p:nvPr>
            <p:ph type="title"/>
          </p:nvPr>
        </p:nvSpPr>
        <p:spPr/>
        <p:txBody>
          <a:bodyPr>
            <a:normAutofit fontScale="90000"/>
          </a:bodyPr>
          <a:lstStyle/>
          <a:p>
            <a:r>
              <a:rPr lang="vi-VN" dirty="0"/>
              <a:t>Hàm mất mát</a:t>
            </a:r>
            <a:endParaRPr lang="en-US" dirty="0"/>
          </a:p>
        </p:txBody>
      </p:sp>
      <p:sp>
        <p:nvSpPr>
          <p:cNvPr id="3" name="Text Placeholder 2">
            <a:extLst>
              <a:ext uri="{FF2B5EF4-FFF2-40B4-BE49-F238E27FC236}">
                <a16:creationId xmlns:a16="http://schemas.microsoft.com/office/drawing/2014/main" id="{22442D41-00FF-4743-5EDE-BD690463A7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E396D7-D78C-6E3E-BF79-F77EF7E93A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189734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5: </a:t>
            </a:r>
            <a:r>
              <a:rPr lang="en-US" dirty="0"/>
              <a:t>VAE</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40449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82F95-72D4-FEE4-3F3D-0A7ACFBE4D4C}"/>
              </a:ext>
            </a:extLst>
          </p:cNvPr>
          <p:cNvSpPr>
            <a:spLocks noGrp="1"/>
          </p:cNvSpPr>
          <p:nvPr>
            <p:ph type="title"/>
          </p:nvPr>
        </p:nvSpPr>
        <p:spPr/>
        <p:txBody>
          <a:bodyPr>
            <a:normAutofit fontScale="90000"/>
          </a:bodyPr>
          <a:lstStyle/>
          <a:p>
            <a:r>
              <a:rPr lang="en-US" b="1" i="0" dirty="0" err="1">
                <a:effectLst/>
                <a:latin typeface="-apple-system"/>
              </a:rPr>
              <a:t>Kullback</a:t>
            </a:r>
            <a:r>
              <a:rPr lang="en-US" b="1" i="0" dirty="0">
                <a:effectLst/>
                <a:latin typeface="-apple-system"/>
              </a:rPr>
              <a:t>–</a:t>
            </a:r>
            <a:r>
              <a:rPr lang="en-US" b="1" i="0" dirty="0" err="1">
                <a:effectLst/>
                <a:latin typeface="-apple-system"/>
              </a:rPr>
              <a:t>Leibler</a:t>
            </a:r>
            <a:r>
              <a:rPr lang="en-US" b="1" i="0" dirty="0">
                <a:effectLst/>
                <a:latin typeface="-apple-system"/>
              </a:rPr>
              <a:t> Divergence</a:t>
            </a:r>
            <a:endParaRPr lang="en-US" dirty="0"/>
          </a:p>
        </p:txBody>
      </p:sp>
      <p:sp>
        <p:nvSpPr>
          <p:cNvPr id="7" name="Text Placeholder 6">
            <a:extLst>
              <a:ext uri="{FF2B5EF4-FFF2-40B4-BE49-F238E27FC236}">
                <a16:creationId xmlns:a16="http://schemas.microsoft.com/office/drawing/2014/main" id="{41ADA8A1-7DC4-E11B-5E48-991C9708525B}"/>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31DD9130-70B6-A0A6-1697-E28BEC0BA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95202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7F7D-6073-4F01-C966-E177F7100157}"/>
              </a:ext>
            </a:extLst>
          </p:cNvPr>
          <p:cNvSpPr>
            <a:spLocks noGrp="1"/>
          </p:cNvSpPr>
          <p:nvPr>
            <p:ph type="title"/>
          </p:nvPr>
        </p:nvSpPr>
        <p:spPr/>
        <p:txBody>
          <a:bodyPr>
            <a:normAutofit fontScale="90000"/>
          </a:bodyPr>
          <a:lstStyle/>
          <a:p>
            <a:r>
              <a:rPr lang="en-US" dirty="0"/>
              <a:t>VAE</a:t>
            </a:r>
          </a:p>
        </p:txBody>
      </p:sp>
      <p:sp>
        <p:nvSpPr>
          <p:cNvPr id="3" name="Text Placeholder 2">
            <a:extLst>
              <a:ext uri="{FF2B5EF4-FFF2-40B4-BE49-F238E27FC236}">
                <a16:creationId xmlns:a16="http://schemas.microsoft.com/office/drawing/2014/main" id="{D4CE1E36-7125-6400-790B-768C8F0FC5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8DC8DC-71CA-D640-DA61-BD8576E585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1026" name="Picture 2">
            <a:extLst>
              <a:ext uri="{FF2B5EF4-FFF2-40B4-BE49-F238E27FC236}">
                <a16:creationId xmlns:a16="http://schemas.microsoft.com/office/drawing/2014/main" id="{E4356ACD-7EF2-C19E-F45E-4A81E5A87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07" y="992711"/>
            <a:ext cx="7500377" cy="347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45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934953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306BDB-A376-4788-879A-7214A045024C}"/>
              </a:ext>
            </a:extLst>
          </p:cNvPr>
          <p:cNvSpPr>
            <a:spLocks noGrp="1"/>
          </p:cNvSpPr>
          <p:nvPr>
            <p:ph type="title"/>
          </p:nvPr>
        </p:nvSpPr>
        <p:spPr/>
        <p:txBody>
          <a:bodyPr>
            <a:normAutofit fontScale="90000"/>
          </a:bodyPr>
          <a:lstStyle/>
          <a:p>
            <a:r>
              <a:rPr lang="fr-FR" dirty="0" err="1">
                <a:cs typeface="Calibri Light"/>
              </a:rPr>
              <a:t>Generate</a:t>
            </a:r>
            <a:r>
              <a:rPr lang="fr-FR" dirty="0">
                <a:cs typeface="Calibri Light"/>
              </a:rPr>
              <a:t> </a:t>
            </a:r>
            <a:r>
              <a:rPr lang="fr-FR" dirty="0" err="1">
                <a:cs typeface="Calibri Light"/>
              </a:rPr>
              <a:t>anchors</a:t>
            </a:r>
            <a:r>
              <a:rPr lang="fr-FR" dirty="0">
                <a:cs typeface="Calibri Light"/>
              </a:rPr>
              <a:t> </a:t>
            </a:r>
            <a:r>
              <a:rPr lang="fr-FR" dirty="0" err="1">
                <a:cs typeface="Calibri Light"/>
              </a:rPr>
              <a:t>with</a:t>
            </a:r>
            <a:r>
              <a:rPr lang="fr-FR">
                <a:cs typeface="Calibri Light"/>
              </a:rPr>
              <a:t> k-means</a:t>
            </a:r>
            <a:endParaRPr lang="fr-FR" dirty="0">
              <a:cs typeface="Calibri Light"/>
            </a:endParaRPr>
          </a:p>
        </p:txBody>
      </p:sp>
      <p:sp>
        <p:nvSpPr>
          <p:cNvPr id="3" name="Text Placeholder 2"/>
          <p:cNvSpPr>
            <a:spLocks noGrp="1"/>
          </p:cNvSpPr>
          <p:nvPr>
            <p:ph type="body" idx="1"/>
          </p:nvPr>
        </p:nvSpPr>
        <p:spPr/>
        <p:txBody>
          <a:bodyPr/>
          <a:lstStyle/>
          <a:p>
            <a:endParaRPr lang="en-US"/>
          </a:p>
        </p:txBody>
      </p:sp>
      <p:pic>
        <p:nvPicPr>
          <p:cNvPr id="4" name="Image 4" descr="Une image contenant texte, vague&#10;&#10;Description générée automatiquement">
            <a:extLst>
              <a:ext uri="{FF2B5EF4-FFF2-40B4-BE49-F238E27FC236}">
                <a16:creationId xmlns:a16="http://schemas.microsoft.com/office/drawing/2014/main" id="{4879E0C2-A41F-407C-97A0-31DE12ABE36E}"/>
              </a:ext>
            </a:extLst>
          </p:cNvPr>
          <p:cNvPicPr>
            <a:picLocks noGrp="1" noChangeAspect="1"/>
          </p:cNvPicPr>
          <p:nvPr>
            <p:ph idx="4294967295"/>
          </p:nvPr>
        </p:nvPicPr>
        <p:blipFill>
          <a:blip r:embed="rId2"/>
          <a:stretch>
            <a:fillRect/>
          </a:stretch>
        </p:blipFill>
        <p:spPr>
          <a:xfrm>
            <a:off x="1799771" y="1383846"/>
            <a:ext cx="2116138" cy="2103438"/>
          </a:xfrm>
        </p:spPr>
      </p:pic>
      <p:pic>
        <p:nvPicPr>
          <p:cNvPr id="5" name="Image 5">
            <a:extLst>
              <a:ext uri="{FF2B5EF4-FFF2-40B4-BE49-F238E27FC236}">
                <a16:creationId xmlns:a16="http://schemas.microsoft.com/office/drawing/2014/main" id="{B6A44447-A8DF-4B68-9B9E-68DDA0BC51D0}"/>
              </a:ext>
            </a:extLst>
          </p:cNvPr>
          <p:cNvPicPr>
            <a:picLocks noChangeAspect="1"/>
          </p:cNvPicPr>
          <p:nvPr/>
        </p:nvPicPr>
        <p:blipFill>
          <a:blip r:embed="rId3"/>
          <a:stretch>
            <a:fillRect/>
          </a:stretch>
        </p:blipFill>
        <p:spPr>
          <a:xfrm>
            <a:off x="6333910" y="787485"/>
            <a:ext cx="1708789" cy="3746142"/>
          </a:xfrm>
          <a:prstGeom prst="rect">
            <a:avLst/>
          </a:prstGeom>
        </p:spPr>
      </p:pic>
    </p:spTree>
    <p:extLst>
      <p:ext uri="{BB962C8B-B14F-4D97-AF65-F5344CB8AC3E}">
        <p14:creationId xmlns:p14="http://schemas.microsoft.com/office/powerpoint/2010/main" val="1742028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D3CC5-818F-408A-8202-E010764EE872}"/>
              </a:ext>
            </a:extLst>
          </p:cNvPr>
          <p:cNvSpPr>
            <a:spLocks noGrp="1"/>
          </p:cNvSpPr>
          <p:nvPr>
            <p:ph type="title"/>
          </p:nvPr>
        </p:nvSpPr>
        <p:spPr/>
        <p:txBody>
          <a:bodyPr>
            <a:normAutofit fontScale="90000"/>
          </a:bodyPr>
          <a:lstStyle/>
          <a:p>
            <a:r>
              <a:rPr lang="fr-FR" dirty="0">
                <a:cs typeface="Calibri Light"/>
              </a:rPr>
              <a:t>Mask RCNN</a:t>
            </a:r>
            <a:endParaRPr lang="fr-FR" dirty="0"/>
          </a:p>
        </p:txBody>
      </p:sp>
      <p:sp>
        <p:nvSpPr>
          <p:cNvPr id="3" name="Text Placeholder 2"/>
          <p:cNvSpPr>
            <a:spLocks noGrp="1"/>
          </p:cNvSpPr>
          <p:nvPr>
            <p:ph type="body" idx="1"/>
          </p:nvPr>
        </p:nvSpPr>
        <p:spPr/>
        <p:txBody>
          <a:bodyPr/>
          <a:lstStyle/>
          <a:p>
            <a:endParaRPr lang="en-US"/>
          </a:p>
        </p:txBody>
      </p:sp>
      <p:pic>
        <p:nvPicPr>
          <p:cNvPr id="4" name="Image 4">
            <a:extLst>
              <a:ext uri="{FF2B5EF4-FFF2-40B4-BE49-F238E27FC236}">
                <a16:creationId xmlns:a16="http://schemas.microsoft.com/office/drawing/2014/main" id="{FBAABDF9-B996-4977-A315-A5A0A92D4FFB}"/>
              </a:ext>
            </a:extLst>
          </p:cNvPr>
          <p:cNvPicPr>
            <a:picLocks noGrp="1" noChangeAspect="1"/>
          </p:cNvPicPr>
          <p:nvPr>
            <p:ph idx="4294967295"/>
          </p:nvPr>
        </p:nvPicPr>
        <p:blipFill>
          <a:blip r:embed="rId3"/>
          <a:stretch>
            <a:fillRect/>
          </a:stretch>
        </p:blipFill>
        <p:spPr>
          <a:xfrm>
            <a:off x="5502508" y="1986981"/>
            <a:ext cx="3328988" cy="2657475"/>
          </a:xfrm>
        </p:spPr>
      </p:pic>
    </p:spTree>
    <p:extLst>
      <p:ext uri="{BB962C8B-B14F-4D97-AF65-F5344CB8AC3E}">
        <p14:creationId xmlns:p14="http://schemas.microsoft.com/office/powerpoint/2010/main" val="3332137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ROI align</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4094847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Free-Response ROC Curve (FROC)</a:t>
            </a:r>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17558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Hard negative sampling</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866685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YOLOv3</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623752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90B4B-0651-4A60-B0AF-7CC1231CA293}"/>
              </a:ext>
            </a:extLst>
          </p:cNvPr>
          <p:cNvSpPr>
            <a:spLocks noGrp="1"/>
          </p:cNvSpPr>
          <p:nvPr>
            <p:ph type="title"/>
          </p:nvPr>
        </p:nvSpPr>
        <p:spPr/>
        <p:txBody>
          <a:bodyPr>
            <a:normAutofit fontScale="90000"/>
          </a:bodyPr>
          <a:lstStyle/>
          <a:p>
            <a:r>
              <a:rPr lang="fr-FR" dirty="0" err="1">
                <a:ea typeface="+mj-lt"/>
                <a:cs typeface="+mj-lt"/>
              </a:rPr>
              <a:t>Mô</a:t>
            </a:r>
            <a:r>
              <a:rPr lang="fr-FR" dirty="0">
                <a:ea typeface="+mj-lt"/>
                <a:cs typeface="+mj-lt"/>
              </a:rPr>
              <a:t> </a:t>
            </a:r>
            <a:r>
              <a:rPr lang="fr-FR" dirty="0" err="1">
                <a:ea typeface="+mj-lt"/>
                <a:cs typeface="+mj-lt"/>
              </a:rPr>
              <a:t>hình</a:t>
            </a:r>
            <a:r>
              <a:rPr lang="fr-FR" dirty="0">
                <a:ea typeface="+mj-lt"/>
                <a:cs typeface="+mj-lt"/>
              </a:rPr>
              <a:t> Darknet-53</a:t>
            </a:r>
            <a:endParaRPr lang="fr-FR" dirty="0">
              <a:cs typeface="Calibri Light"/>
            </a:endParaRPr>
          </a:p>
        </p:txBody>
      </p:sp>
      <p:sp>
        <p:nvSpPr>
          <p:cNvPr id="3" name="Text Placeholder 2"/>
          <p:cNvSpPr>
            <a:spLocks noGrp="1"/>
          </p:cNvSpPr>
          <p:nvPr>
            <p:ph type="body" idx="1"/>
          </p:nvPr>
        </p:nvSpPr>
        <p:spPr>
          <a:xfrm>
            <a:off x="310896" y="676656"/>
            <a:ext cx="4290133" cy="3967800"/>
          </a:xfrm>
        </p:spPr>
        <p:txBody>
          <a:bodyPr/>
          <a:lstStyle/>
          <a:p>
            <a:r>
              <a:rPr lang="en-US" dirty="0" err="1"/>
              <a:t>Dự</a:t>
            </a:r>
            <a:r>
              <a:rPr lang="en-US" dirty="0"/>
              <a:t> </a:t>
            </a:r>
            <a:r>
              <a:rPr lang="en-US" dirty="0" err="1"/>
              <a:t>đoán</a:t>
            </a:r>
            <a:r>
              <a:rPr lang="en-US" dirty="0"/>
              <a:t> ở </a:t>
            </a:r>
            <a:r>
              <a:rPr lang="en-US" dirty="0" err="1"/>
              <a:t>nhiều</a:t>
            </a:r>
            <a:r>
              <a:rPr lang="en-US" dirty="0"/>
              <a:t> </a:t>
            </a:r>
            <a:r>
              <a:rPr lang="en-US" dirty="0" err="1"/>
              <a:t>kích</a:t>
            </a:r>
            <a:r>
              <a:rPr lang="en-US" dirty="0"/>
              <a:t> </a:t>
            </a:r>
            <a:r>
              <a:rPr lang="en-US" dirty="0" err="1"/>
              <a:t>cỡ</a:t>
            </a:r>
            <a:r>
              <a:rPr lang="en-US" dirty="0"/>
              <a:t> (</a:t>
            </a:r>
            <a:r>
              <a:rPr lang="fr-FR" dirty="0" err="1">
                <a:ea typeface="+mj-lt"/>
                <a:cs typeface="+mj-lt"/>
              </a:rPr>
              <a:t>multiscale</a:t>
            </a:r>
            <a:r>
              <a:rPr lang="fr-FR" dirty="0">
                <a:cs typeface="Calibri Light"/>
              </a:rPr>
              <a:t> </a:t>
            </a:r>
            <a:r>
              <a:rPr lang="fr-FR" dirty="0" err="1">
                <a:cs typeface="Calibri Light"/>
              </a:rPr>
              <a:t>prediction</a:t>
            </a:r>
            <a:r>
              <a:rPr lang="en-US" dirty="0"/>
              <a:t>)</a:t>
            </a:r>
          </a:p>
          <a:p>
            <a:r>
              <a:rPr lang="fr-FR" dirty="0" err="1"/>
              <a:t>Đầu</a:t>
            </a:r>
            <a:r>
              <a:rPr lang="fr-FR" dirty="0"/>
              <a:t> </a:t>
            </a:r>
            <a:r>
              <a:rPr lang="fr-FR" dirty="0" err="1"/>
              <a:t>vào</a:t>
            </a:r>
            <a:r>
              <a:rPr lang="fr-FR" dirty="0"/>
              <a:t>: </a:t>
            </a:r>
            <a:r>
              <a:rPr lang="fr-FR" dirty="0" err="1"/>
              <a:t>ảnh</a:t>
            </a:r>
            <a:r>
              <a:rPr lang="fr-FR" dirty="0"/>
              <a:t> </a:t>
            </a:r>
            <a:r>
              <a:rPr lang="fr-FR" dirty="0" err="1"/>
              <a:t>kích</a:t>
            </a:r>
            <a:r>
              <a:rPr lang="fr-FR" dirty="0"/>
              <a:t> </a:t>
            </a:r>
            <a:r>
              <a:rPr lang="fr-FR" dirty="0" err="1"/>
              <a:t>thước</a:t>
            </a:r>
            <a:r>
              <a:rPr lang="fr-FR" dirty="0"/>
              <a:t> 416x416</a:t>
            </a:r>
          </a:p>
          <a:p>
            <a:r>
              <a:rPr lang="fr-FR" dirty="0" err="1">
                <a:cs typeface="Calibri"/>
              </a:rPr>
              <a:t>Đầu</a:t>
            </a:r>
            <a:r>
              <a:rPr lang="fr-FR" dirty="0">
                <a:cs typeface="Calibri"/>
              </a:rPr>
              <a:t> ra: </a:t>
            </a:r>
            <a:r>
              <a:rPr lang="fr-FR" dirty="0" err="1">
                <a:cs typeface="Calibri"/>
              </a:rPr>
              <a:t>vector</a:t>
            </a:r>
            <a:r>
              <a:rPr lang="fr-FR" dirty="0">
                <a:cs typeface="Calibri"/>
              </a:rPr>
              <a:t> N*N*B*(5+C)</a:t>
            </a:r>
          </a:p>
          <a:p>
            <a:r>
              <a:rPr lang="fr-FR" dirty="0">
                <a:cs typeface="Calibri"/>
              </a:rPr>
              <a:t>B: </a:t>
            </a:r>
            <a:r>
              <a:rPr lang="fr-FR" dirty="0" err="1">
                <a:cs typeface="Calibri"/>
              </a:rPr>
              <a:t>bounding</a:t>
            </a:r>
            <a:r>
              <a:rPr lang="fr-FR" dirty="0">
                <a:cs typeface="Calibri"/>
              </a:rPr>
              <a:t> box</a:t>
            </a:r>
          </a:p>
          <a:p>
            <a:r>
              <a:rPr lang="fr-FR" dirty="0">
                <a:cs typeface="Calibri"/>
              </a:rPr>
              <a:t>C: </a:t>
            </a:r>
            <a:r>
              <a:rPr lang="fr-FR" dirty="0" err="1">
                <a:cs typeface="Calibri"/>
              </a:rPr>
              <a:t>number</a:t>
            </a:r>
            <a:r>
              <a:rPr lang="fr-FR" dirty="0">
                <a:cs typeface="Calibri"/>
              </a:rPr>
              <a:t> of classes</a:t>
            </a:r>
          </a:p>
          <a:p>
            <a:endParaRPr lang="en-US" dirty="0"/>
          </a:p>
        </p:txBody>
      </p:sp>
      <p:pic>
        <p:nvPicPr>
          <p:cNvPr id="5" name="Image 5">
            <a:extLst>
              <a:ext uri="{FF2B5EF4-FFF2-40B4-BE49-F238E27FC236}">
                <a16:creationId xmlns:a16="http://schemas.microsoft.com/office/drawing/2014/main" id="{78E82574-95B2-4958-8B44-2BF3CCC85EB9}"/>
              </a:ext>
            </a:extLst>
          </p:cNvPr>
          <p:cNvPicPr>
            <a:picLocks noGrp="1" noChangeAspect="1"/>
          </p:cNvPicPr>
          <p:nvPr>
            <p:ph idx="4294967295"/>
          </p:nvPr>
        </p:nvPicPr>
        <p:blipFill>
          <a:blip r:embed="rId2"/>
          <a:stretch>
            <a:fillRect/>
          </a:stretch>
        </p:blipFill>
        <p:spPr>
          <a:xfrm>
            <a:off x="3970608" y="1525498"/>
            <a:ext cx="4861642" cy="3618002"/>
          </a:xfrm>
        </p:spPr>
      </p:pic>
    </p:spTree>
    <p:extLst>
      <p:ext uri="{BB962C8B-B14F-4D97-AF65-F5344CB8AC3E}">
        <p14:creationId xmlns:p14="http://schemas.microsoft.com/office/powerpoint/2010/main" val="1871302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5060-5F34-282F-0CC6-176FE983D020}"/>
              </a:ext>
            </a:extLst>
          </p:cNvPr>
          <p:cNvSpPr>
            <a:spLocks noGrp="1"/>
          </p:cNvSpPr>
          <p:nvPr>
            <p:ph type="title"/>
          </p:nvPr>
        </p:nvSpPr>
        <p:spPr/>
        <p:txBody>
          <a:bodyPr>
            <a:normAutofit fontScale="90000"/>
          </a:bodyPr>
          <a:lstStyle/>
          <a:p>
            <a:r>
              <a:rPr lang="en-US" dirty="0"/>
              <a:t>Discriminative vs Generative</a:t>
            </a:r>
          </a:p>
        </p:txBody>
      </p:sp>
      <p:sp>
        <p:nvSpPr>
          <p:cNvPr id="3" name="Text Placeholder 2">
            <a:extLst>
              <a:ext uri="{FF2B5EF4-FFF2-40B4-BE49-F238E27FC236}">
                <a16:creationId xmlns:a16="http://schemas.microsoft.com/office/drawing/2014/main" id="{3F20F242-E406-1E77-3AD1-9EB4E5450624}"/>
              </a:ext>
            </a:extLst>
          </p:cNvPr>
          <p:cNvSpPr>
            <a:spLocks noGrp="1"/>
          </p:cNvSpPr>
          <p:nvPr>
            <p:ph type="body" idx="1"/>
          </p:nvPr>
        </p:nvSpPr>
        <p:spPr/>
        <p:txBody>
          <a:bodyPr/>
          <a:lstStyle/>
          <a:p>
            <a:r>
              <a:rPr lang="en-US" dirty="0" err="1"/>
              <a:t>Mô</a:t>
            </a:r>
            <a:r>
              <a:rPr lang="en-US" dirty="0"/>
              <a:t> </a:t>
            </a:r>
            <a:r>
              <a:rPr lang="en-US" dirty="0" err="1"/>
              <a:t>hình</a:t>
            </a:r>
            <a:r>
              <a:rPr lang="en-US" dirty="0"/>
              <a:t> discriminative: </a:t>
            </a:r>
            <a:r>
              <a:rPr lang="en-US" dirty="0" err="1"/>
              <a:t>xác</a:t>
            </a:r>
            <a:r>
              <a:rPr lang="en-US" dirty="0"/>
              <a:t> </a:t>
            </a:r>
            <a:r>
              <a:rPr lang="en-US" dirty="0" err="1"/>
              <a:t>định</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dữ</a:t>
            </a:r>
            <a:r>
              <a:rPr lang="en-US" dirty="0"/>
              <a:t> </a:t>
            </a:r>
            <a:r>
              <a:rPr lang="en-US" dirty="0" err="1"/>
              <a:t>liệu</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loại</a:t>
            </a:r>
            <a:r>
              <a:rPr lang="en-US" dirty="0"/>
              <a:t>, </a:t>
            </a:r>
            <a:r>
              <a:rPr lang="en-US" dirty="0" err="1"/>
              <a:t>dự</a:t>
            </a:r>
            <a:r>
              <a:rPr lang="en-US" dirty="0"/>
              <a:t> </a:t>
            </a:r>
            <a:r>
              <a:rPr lang="en-US" dirty="0" err="1"/>
              <a:t>đoán</a:t>
            </a:r>
            <a:r>
              <a:rPr lang="en-US" dirty="0"/>
              <a:t>, </a:t>
            </a:r>
            <a:r>
              <a:rPr lang="en-US" dirty="0" err="1"/>
              <a:t>phân</a:t>
            </a:r>
            <a:r>
              <a:rPr lang="en-US" dirty="0"/>
              <a:t> </a:t>
            </a:r>
            <a:r>
              <a:rPr lang="en-US" dirty="0" err="1"/>
              <a:t>khúc</a:t>
            </a:r>
            <a:r>
              <a:rPr lang="en-US" dirty="0"/>
              <a:t> </a:t>
            </a:r>
            <a:r>
              <a:rPr lang="en-US" dirty="0" err="1"/>
              <a:t>ảnh</a:t>
            </a:r>
            <a:r>
              <a:rPr lang="en-US" dirty="0"/>
              <a:t>, </a:t>
            </a:r>
            <a:r>
              <a:rPr lang="en-US" dirty="0" err="1"/>
              <a:t>phát</a:t>
            </a:r>
            <a:r>
              <a:rPr lang="en-US" dirty="0"/>
              <a:t> </a:t>
            </a:r>
            <a:r>
              <a:rPr lang="en-US" dirty="0" err="1"/>
              <a:t>hiện</a:t>
            </a:r>
            <a:r>
              <a:rPr lang="en-US" dirty="0"/>
              <a:t> </a:t>
            </a:r>
            <a:r>
              <a:rPr lang="en-US" dirty="0" err="1"/>
              <a:t>vật</a:t>
            </a:r>
            <a:r>
              <a:rPr lang="en-US" dirty="0"/>
              <a:t> </a:t>
            </a:r>
            <a:r>
              <a:rPr lang="en-US" dirty="0" err="1"/>
              <a:t>thể</a:t>
            </a:r>
            <a:r>
              <a:rPr lang="en-US" dirty="0"/>
              <a:t>, …)</a:t>
            </a:r>
          </a:p>
          <a:p>
            <a:r>
              <a:rPr lang="en-US" dirty="0" err="1"/>
              <a:t>Mô</a:t>
            </a:r>
            <a:r>
              <a:rPr lang="en-US" dirty="0"/>
              <a:t> </a:t>
            </a:r>
            <a:r>
              <a:rPr lang="en-US" dirty="0" err="1"/>
              <a:t>hình</a:t>
            </a:r>
            <a:r>
              <a:rPr lang="en-US" dirty="0"/>
              <a:t> generative: </a:t>
            </a:r>
            <a:r>
              <a:rPr lang="en-US" dirty="0" err="1"/>
              <a:t>tạo</a:t>
            </a:r>
            <a:r>
              <a:rPr lang="en-US" dirty="0"/>
              <a:t> </a:t>
            </a:r>
            <a:r>
              <a:rPr lang="en-US" dirty="0" err="1"/>
              <a:t>ra</a:t>
            </a:r>
            <a:r>
              <a:rPr lang="en-US" dirty="0"/>
              <a:t> </a:t>
            </a:r>
            <a:r>
              <a:rPr lang="en-US" dirty="0" err="1"/>
              <a:t>một</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mới</a:t>
            </a:r>
            <a:endParaRPr lang="en-US" dirty="0"/>
          </a:p>
        </p:txBody>
      </p:sp>
      <p:sp>
        <p:nvSpPr>
          <p:cNvPr id="4" name="Slide Number Placeholder 3">
            <a:extLst>
              <a:ext uri="{FF2B5EF4-FFF2-40B4-BE49-F238E27FC236}">
                <a16:creationId xmlns:a16="http://schemas.microsoft.com/office/drawing/2014/main" id="{C75FFAC1-BB96-EAE0-56B2-EDD33C78D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30" name="Picture 6" descr="About Generative and Discriminative models | by Jordi Esteve Sorribas |  Medium">
            <a:extLst>
              <a:ext uri="{FF2B5EF4-FFF2-40B4-BE49-F238E27FC236}">
                <a16:creationId xmlns:a16="http://schemas.microsoft.com/office/drawing/2014/main" id="{8238B8D1-3FDE-A6BB-4AB9-9A2AC64E5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721" y="1923808"/>
            <a:ext cx="7326775" cy="279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91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24256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593D-B6BF-5812-A091-010C07D65307}"/>
              </a:ext>
            </a:extLst>
          </p:cNvPr>
          <p:cNvSpPr>
            <a:spLocks noGrp="1"/>
          </p:cNvSpPr>
          <p:nvPr>
            <p:ph type="title"/>
          </p:nvPr>
        </p:nvSpPr>
        <p:spPr/>
        <p:txBody>
          <a:bodyPr>
            <a:normAutofit fontScale="90000"/>
          </a:bodyPr>
          <a:lstStyle/>
          <a:p>
            <a:r>
              <a:rPr lang="en-US" dirty="0" err="1"/>
              <a:t>Các</a:t>
            </a:r>
            <a:r>
              <a:rPr lang="en-US" dirty="0"/>
              <a:t> </a:t>
            </a:r>
            <a:r>
              <a:rPr lang="en-US" dirty="0" err="1"/>
              <a:t>mô</a:t>
            </a:r>
            <a:r>
              <a:rPr lang="en-US" dirty="0"/>
              <a:t> </a:t>
            </a:r>
            <a:r>
              <a:rPr lang="en-US" dirty="0" err="1"/>
              <a:t>hình</a:t>
            </a:r>
            <a:r>
              <a:rPr lang="en-US" dirty="0"/>
              <a:t> generative </a:t>
            </a:r>
            <a:r>
              <a:rPr lang="en-US" dirty="0" err="1"/>
              <a:t>phổ</a:t>
            </a:r>
            <a:r>
              <a:rPr lang="en-US" dirty="0"/>
              <a:t> </a:t>
            </a:r>
            <a:r>
              <a:rPr lang="en-US" dirty="0" err="1"/>
              <a:t>biến</a:t>
            </a:r>
            <a:endParaRPr lang="en-US" dirty="0"/>
          </a:p>
        </p:txBody>
      </p:sp>
      <p:sp>
        <p:nvSpPr>
          <p:cNvPr id="3" name="Text Placeholder 2">
            <a:extLst>
              <a:ext uri="{FF2B5EF4-FFF2-40B4-BE49-F238E27FC236}">
                <a16:creationId xmlns:a16="http://schemas.microsoft.com/office/drawing/2014/main" id="{2A98632C-EB66-2A6A-3444-A8D2041B8566}"/>
              </a:ext>
            </a:extLst>
          </p:cNvPr>
          <p:cNvSpPr>
            <a:spLocks noGrp="1"/>
          </p:cNvSpPr>
          <p:nvPr>
            <p:ph type="body" idx="1"/>
          </p:nvPr>
        </p:nvSpPr>
        <p:spPr/>
        <p:txBody>
          <a:bodyPr/>
          <a:lstStyle/>
          <a:p>
            <a:r>
              <a:rPr lang="en-US" dirty="0"/>
              <a:t>GAN</a:t>
            </a:r>
          </a:p>
          <a:p>
            <a:endParaRPr lang="en-US" dirty="0"/>
          </a:p>
          <a:p>
            <a:r>
              <a:rPr lang="en-US" dirty="0"/>
              <a:t>Auto Encoder</a:t>
            </a:r>
          </a:p>
          <a:p>
            <a:endParaRPr lang="en-US" dirty="0"/>
          </a:p>
          <a:p>
            <a:r>
              <a:rPr lang="en-US" dirty="0"/>
              <a:t>Variational Auto Encoder</a:t>
            </a:r>
          </a:p>
        </p:txBody>
      </p:sp>
      <p:sp>
        <p:nvSpPr>
          <p:cNvPr id="4" name="Slide Number Placeholder 3">
            <a:extLst>
              <a:ext uri="{FF2B5EF4-FFF2-40B4-BE49-F238E27FC236}">
                <a16:creationId xmlns:a16="http://schemas.microsoft.com/office/drawing/2014/main" id="{B5BC1732-F239-17C9-20D9-F3780731A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7955326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1254</Words>
  <Application>Microsoft Office PowerPoint</Application>
  <PresentationFormat>On-screen Show (16:9)</PresentationFormat>
  <Paragraphs>177</Paragraphs>
  <Slides>42</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-apple-system</vt:lpstr>
      <vt:lpstr>Arial</vt:lpstr>
      <vt:lpstr>Cambria Math</vt:lpstr>
      <vt:lpstr>Open Sans</vt:lpstr>
      <vt:lpstr>Roboto</vt:lpstr>
      <vt:lpstr>Simple Light</vt:lpstr>
      <vt:lpstr>Simple Light</vt:lpstr>
      <vt:lpstr>Deep Learning Bài 10: Mô hình sáng tạo đối kháng (GAN)</vt:lpstr>
      <vt:lpstr>Giảng viên và Trợ giảng</vt:lpstr>
      <vt:lpstr>Giảng viên và Trợ giảng (hỗ trợ)</vt:lpstr>
      <vt:lpstr>Giới thiệu mentor </vt:lpstr>
      <vt:lpstr>Nội dung</vt:lpstr>
      <vt:lpstr>Phần 1: Giới thiệu</vt:lpstr>
      <vt:lpstr>Discriminative vs Generative</vt:lpstr>
      <vt:lpstr>Ứng dụng</vt:lpstr>
      <vt:lpstr>Các mô hình generative phổ biến</vt:lpstr>
      <vt:lpstr>Phần 2: Mô hình GAN cơ bản</vt:lpstr>
      <vt:lpstr>GAN là gì</vt:lpstr>
      <vt:lpstr>Cấu trúc mạng GAN</vt:lpstr>
      <vt:lpstr>Generator</vt:lpstr>
      <vt:lpstr>Generator</vt:lpstr>
      <vt:lpstr>Discriminator</vt:lpstr>
      <vt:lpstr>Hàm mất mát</vt:lpstr>
      <vt:lpstr>Hàm mất mát</vt:lpstr>
      <vt:lpstr>Nhược điểm của GAN</vt:lpstr>
      <vt:lpstr>Phần 4: Auto Encoder</vt:lpstr>
      <vt:lpstr>Auto Encoder</vt:lpstr>
      <vt:lpstr>Mô hình</vt:lpstr>
      <vt:lpstr>Phần 3: CycleGAN</vt:lpstr>
      <vt:lpstr>CycleGAN là gì?</vt:lpstr>
      <vt:lpstr>Có giám sát và không giám sát</vt:lpstr>
      <vt:lpstr>CycleGAN</vt:lpstr>
      <vt:lpstr>PowerPoint Presentation</vt:lpstr>
      <vt:lpstr>Hàm mất mát</vt:lpstr>
      <vt:lpstr>Phần 5: VAE</vt:lpstr>
      <vt:lpstr>Kullback–Leibler Divergence</vt:lpstr>
      <vt:lpstr>VAE</vt:lpstr>
      <vt:lpstr>Phần 5: Bài tập và thảo luận</vt:lpstr>
      <vt:lpstr>Bài tập</vt:lpstr>
      <vt:lpstr>Tóm tắt</vt:lpstr>
      <vt:lpstr>Các thuật ngữ thường thấy</vt:lpstr>
      <vt:lpstr>Thảo Luận &amp; Hỏi Đáp </vt:lpstr>
      <vt:lpstr>Generate anchors with k-means</vt:lpstr>
      <vt:lpstr>Mask RCNN</vt:lpstr>
      <vt:lpstr>ROI align</vt:lpstr>
      <vt:lpstr>Free-Response ROC Curve (FROC)</vt:lpstr>
      <vt:lpstr>Hard negative sampling</vt:lpstr>
      <vt:lpstr>YOLOv3</vt:lpstr>
      <vt:lpstr>Mô hình Darknet-53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Van-Khoa</cp:lastModifiedBy>
  <cp:revision>238</cp:revision>
  <dcterms:modified xsi:type="dcterms:W3CDTF">2022-12-11T09:52:10Z</dcterms:modified>
</cp:coreProperties>
</file>